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02" r:id="rId3"/>
    <p:sldId id="257" r:id="rId4"/>
    <p:sldId id="284" r:id="rId5"/>
    <p:sldId id="298" r:id="rId6"/>
    <p:sldId id="307" r:id="rId7"/>
    <p:sldId id="308" r:id="rId8"/>
    <p:sldId id="309" r:id="rId9"/>
    <p:sldId id="299" r:id="rId10"/>
    <p:sldId id="303" r:id="rId11"/>
    <p:sldId id="288" r:id="rId12"/>
    <p:sldId id="300" r:id="rId13"/>
    <p:sldId id="301" r:id="rId14"/>
    <p:sldId id="291" r:id="rId15"/>
    <p:sldId id="292" r:id="rId16"/>
    <p:sldId id="304" r:id="rId17"/>
    <p:sldId id="293" r:id="rId18"/>
    <p:sldId id="290" r:id="rId19"/>
    <p:sldId id="296" r:id="rId20"/>
    <p:sldId id="285" r:id="rId21"/>
    <p:sldId id="295" r:id="rId22"/>
    <p:sldId id="297" r:id="rId23"/>
    <p:sldId id="286" r:id="rId24"/>
    <p:sldId id="287" r:id="rId25"/>
    <p:sldId id="294" r:id="rId26"/>
    <p:sldId id="305" r:id="rId27"/>
    <p:sldId id="310" r:id="rId28"/>
    <p:sldId id="289" r:id="rId29"/>
    <p:sldId id="306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FFD3D-A4FF-4B6A-85F3-17B041AC290E}">
          <p14:sldIdLst>
            <p14:sldId id="256"/>
            <p14:sldId id="302"/>
            <p14:sldId id="257"/>
            <p14:sldId id="284"/>
            <p14:sldId id="298"/>
            <p14:sldId id="307"/>
            <p14:sldId id="308"/>
            <p14:sldId id="309"/>
            <p14:sldId id="299"/>
            <p14:sldId id="303"/>
            <p14:sldId id="288"/>
            <p14:sldId id="300"/>
            <p14:sldId id="301"/>
            <p14:sldId id="291"/>
            <p14:sldId id="292"/>
            <p14:sldId id="304"/>
            <p14:sldId id="293"/>
            <p14:sldId id="290"/>
            <p14:sldId id="296"/>
            <p14:sldId id="285"/>
            <p14:sldId id="295"/>
            <p14:sldId id="297"/>
            <p14:sldId id="286"/>
            <p14:sldId id="287"/>
            <p14:sldId id="294"/>
            <p14:sldId id="305"/>
            <p14:sldId id="310"/>
            <p14:sldId id="289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398872" y="2481371"/>
            <a:ext cx="9394256" cy="1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  <a:defRPr sz="45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98872" y="3872045"/>
            <a:ext cx="939425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4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66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1143003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956257"/>
            <a:ext cx="10515600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Google Shape;20;p5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7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FBA1-7192-EA4F-944A-D94EB4F6F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58" y="3869357"/>
            <a:ext cx="9529010" cy="198917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84B7A-927A-FF47-9BF4-6ABDF03EC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558" y="6073541"/>
            <a:ext cx="9529010" cy="5606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4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22" y="222971"/>
            <a:ext cx="1502679" cy="2259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9977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seling.org/docs/default-source/center-resources/climate-change-fact-sheet.pdf?sfvrsn=83c7222c_2" TargetMode="External"/><Relationship Id="rId2" Type="http://schemas.openxmlformats.org/officeDocument/2006/relationships/hyperlink" Target="https://www.apadivisions.org/division-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cialworkers.org/Advocacy/Social-Justice/Environmental-Justice-and-Climate-Chang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journals/lanplh/article/PIIS2542-5196(21)00278-3/fullte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s.org/newshour/show/why-doctors-are-increasingly-prescribing-natu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8873" y="2240384"/>
            <a:ext cx="9394256" cy="768975"/>
          </a:xfrm>
        </p:spPr>
        <p:txBody>
          <a:bodyPr/>
          <a:lstStyle/>
          <a:p>
            <a:r>
              <a:rPr lang="en-US" dirty="0"/>
              <a:t>Nature and Mental Health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Rick Pongratz, Ph.D.</a:t>
            </a:r>
          </a:p>
          <a:p>
            <a:r>
              <a:rPr lang="en-US" dirty="0"/>
              <a:t>Counseling and Mental Health Center (CMHC)</a:t>
            </a:r>
          </a:p>
          <a:p>
            <a:r>
              <a:rPr lang="en-US" dirty="0"/>
              <a:t>Division of Student Affairs</a:t>
            </a:r>
          </a:p>
        </p:txBody>
      </p:sp>
    </p:spTree>
    <p:extLst>
      <p:ext uri="{BB962C8B-B14F-4D97-AF65-F5344CB8AC3E}">
        <p14:creationId xmlns:p14="http://schemas.microsoft.com/office/powerpoint/2010/main" val="370919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CCFD-A05C-4584-833D-FB1C7B9A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1C734-219A-4963-B363-9B459C705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up to nature</a:t>
            </a:r>
          </a:p>
        </p:txBody>
      </p:sp>
    </p:spTree>
    <p:extLst>
      <p:ext uri="{BB962C8B-B14F-4D97-AF65-F5344CB8AC3E}">
        <p14:creationId xmlns:p14="http://schemas.microsoft.com/office/powerpoint/2010/main" val="293537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67C2-A344-4A6C-B4D9-4C02FE33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9A6D-50C5-46AD-98EC-4CE6C1B32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/>
              <a:t>Improved attention</a:t>
            </a:r>
          </a:p>
          <a:p>
            <a:r>
              <a:rPr lang="en-US" dirty="0"/>
              <a:t>Lower stress</a:t>
            </a:r>
          </a:p>
          <a:p>
            <a:r>
              <a:rPr lang="en-US" dirty="0"/>
              <a:t>Better mood</a:t>
            </a:r>
          </a:p>
          <a:p>
            <a:r>
              <a:rPr lang="en-US" dirty="0"/>
              <a:t>Reduced risk of psychiatric disorders </a:t>
            </a:r>
          </a:p>
          <a:p>
            <a:r>
              <a:rPr lang="en-US" dirty="0"/>
              <a:t>Upticks in empathy and cooperation</a:t>
            </a:r>
          </a:p>
          <a:p>
            <a:r>
              <a:rPr lang="en-US" dirty="0"/>
              <a:t>Surgery recovery</a:t>
            </a:r>
          </a:p>
          <a:p>
            <a:r>
              <a:rPr lang="en-US" dirty="0"/>
              <a:t>Prisons</a:t>
            </a:r>
          </a:p>
          <a:p>
            <a:r>
              <a:rPr lang="en-US" dirty="0"/>
              <a:t>Playgrounds</a:t>
            </a:r>
          </a:p>
          <a:p>
            <a:r>
              <a:rPr lang="en-US" dirty="0"/>
              <a:t>Positive social interactions</a:t>
            </a:r>
          </a:p>
          <a:p>
            <a:r>
              <a:rPr lang="en-US" dirty="0"/>
              <a:t>Even videos improved attention and emotion</a:t>
            </a:r>
          </a:p>
          <a:p>
            <a:r>
              <a:rPr lang="en-US" dirty="0"/>
              <a:t>Reductions in cortisol levels</a:t>
            </a:r>
          </a:p>
          <a:p>
            <a:r>
              <a:rPr lang="en-US" dirty="0"/>
              <a:t>Biodiversity matters</a:t>
            </a:r>
          </a:p>
          <a:p>
            <a:r>
              <a:rPr lang="en-US" dirty="0"/>
              <a:t>Nature and antidepressants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3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49BA-8914-40E7-9832-BFF9B8A0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454"/>
            <a:ext cx="10515600" cy="685800"/>
          </a:xfrm>
        </p:spPr>
        <p:txBody>
          <a:bodyPr/>
          <a:lstStyle/>
          <a:p>
            <a:r>
              <a:rPr lang="en-US" dirty="0"/>
              <a:t>Some Specifics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93F57-3F1D-43ED-A4B5-B95807933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4255"/>
            <a:ext cx="10515600" cy="4735292"/>
          </a:xfrm>
        </p:spPr>
        <p:txBody>
          <a:bodyPr/>
          <a:lstStyle/>
          <a:p>
            <a:r>
              <a:rPr lang="en-US" dirty="0"/>
              <a:t>Gazing at greenery for 40 seconds, as opposed to a concrete ceiling reduced mistakes in experimental conditions (Lee, K.E., et al., 2015).</a:t>
            </a:r>
          </a:p>
          <a:p>
            <a:r>
              <a:rPr lang="en-US" dirty="0"/>
              <a:t>Listening to nature sounds improved performance on cognitive tasks compared to traffic or café sounds (Van Hedger, S.C., et al., 2019).</a:t>
            </a:r>
          </a:p>
          <a:p>
            <a:r>
              <a:rPr lang="en-US" dirty="0"/>
              <a:t>Contact with nature improves happiness, well-being, positive affect, positive social interactions, sense of purpose, and decreases mental distress (Bratman, G., 2019).</a:t>
            </a:r>
          </a:p>
          <a:p>
            <a:r>
              <a:rPr lang="en-US" dirty="0"/>
              <a:t>Exposure to green space from birth to age 10 linked with reduced risk of many mental health disorders later in life (</a:t>
            </a:r>
            <a:r>
              <a:rPr lang="en-US" dirty="0" err="1"/>
              <a:t>Engemann</a:t>
            </a:r>
            <a:r>
              <a:rPr lang="en-US" dirty="0"/>
              <a:t>, K., et al., 2019).</a:t>
            </a:r>
          </a:p>
        </p:txBody>
      </p:sp>
    </p:spTree>
    <p:extLst>
      <p:ext uri="{BB962C8B-B14F-4D97-AF65-F5344CB8AC3E}">
        <p14:creationId xmlns:p14="http://schemas.microsoft.com/office/powerpoint/2010/main" val="68384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2E14-DF03-4454-A445-C2D23ABA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469" y="916345"/>
            <a:ext cx="5142470" cy="685800"/>
          </a:xfrm>
        </p:spPr>
        <p:txBody>
          <a:bodyPr/>
          <a:lstStyle/>
          <a:p>
            <a:r>
              <a:rPr lang="en-US" dirty="0"/>
              <a:t>Playgrounds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7FE19-2603-41C4-BD9D-B35E1D8B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8" y="1248032"/>
            <a:ext cx="4223721" cy="5609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B4A9C-874B-4C63-BA6F-99B665CB7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2" y="2127422"/>
            <a:ext cx="5715000" cy="381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16F9C-7473-47EF-92E0-21F024E2E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5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F7A0-60B3-4A27-9D34-40D77DED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Awe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3E7A9-F861-4FB0-ABCD-6A0F77D98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Awe?</a:t>
            </a:r>
          </a:p>
          <a:p>
            <a:r>
              <a:rPr lang="en-US" dirty="0"/>
              <a:t>When have you felt this?</a:t>
            </a:r>
          </a:p>
          <a:p>
            <a:r>
              <a:rPr lang="en-US" dirty="0"/>
              <a:t>How else did you feel?</a:t>
            </a:r>
          </a:p>
        </p:txBody>
      </p:sp>
    </p:spTree>
    <p:extLst>
      <p:ext uri="{BB962C8B-B14F-4D97-AF65-F5344CB8AC3E}">
        <p14:creationId xmlns:p14="http://schemas.microsoft.com/office/powerpoint/2010/main" val="26654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2222-5866-4105-8B18-588F3600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Awe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2D8A0-7365-4EBA-9328-48C47540F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Reverential wonder toward something bigger than ourselves, or, that we are a part of a much bigger whole.</a:t>
            </a:r>
          </a:p>
          <a:p>
            <a:endParaRPr lang="en-US" dirty="0"/>
          </a:p>
          <a:p>
            <a:r>
              <a:rPr lang="en-US" dirty="0"/>
              <a:t>Study 1 with military vets – Being awed linked with increased well-being more than any other positive emotion.</a:t>
            </a:r>
          </a:p>
          <a:p>
            <a:r>
              <a:rPr lang="en-US" dirty="0"/>
              <a:t>Study 2 – Diary of everyday life experiences with nature</a:t>
            </a:r>
          </a:p>
          <a:p>
            <a:endParaRPr lang="en-US" dirty="0"/>
          </a:p>
          <a:p>
            <a:r>
              <a:rPr lang="en-US" dirty="0"/>
              <a:t>Allowing ourselves to be open to being awed by nature changes our lives. Seek to be awed.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8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DA87-144E-460C-B745-A2625E56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</a:t>
            </a:r>
            <a:r>
              <a:rPr lang="en-US" dirty="0" err="1"/>
              <a:t>Enagement</a:t>
            </a:r>
            <a:r>
              <a:rPr lang="en-US" dirty="0"/>
              <a:t>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8A8C-9EA2-4C55-9E3A-DDE3564F4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Awe</a:t>
            </a:r>
          </a:p>
        </p:txBody>
      </p:sp>
    </p:spTree>
    <p:extLst>
      <p:ext uri="{BB962C8B-B14F-4D97-AF65-F5344CB8AC3E}">
        <p14:creationId xmlns:p14="http://schemas.microsoft.com/office/powerpoint/2010/main" val="140616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608A-8646-4A7C-B262-BA7DDDA5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vs. 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D5708-586D-4380-A798-645958EF5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in nature – aim for 2 hrs/wk</a:t>
            </a:r>
          </a:p>
          <a:p>
            <a:r>
              <a:rPr lang="en-US" dirty="0"/>
              <a:t>A felt sense of connection (which requires intention) is more helpful than just “being” out of doors. </a:t>
            </a:r>
          </a:p>
          <a:p>
            <a:r>
              <a:rPr lang="en-US" dirty="0"/>
              <a:t>Connection with nature buffers against social isolation/loneliness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6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DC76-7F11-4EED-B666-E63D78CF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on How and 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0829C-70C6-40C6-91CA-28383E3DC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557" y="1956257"/>
            <a:ext cx="11257005" cy="4183289"/>
          </a:xfrm>
        </p:spPr>
        <p:txBody>
          <a:bodyPr numCol="2"/>
          <a:lstStyle/>
          <a:p>
            <a:r>
              <a:rPr lang="en-US" dirty="0"/>
              <a:t>Sounds – frequency and cues</a:t>
            </a:r>
          </a:p>
          <a:p>
            <a:pPr lvl="1"/>
            <a:r>
              <a:rPr lang="en-US" dirty="0"/>
              <a:t>Artificial – inward focus</a:t>
            </a:r>
          </a:p>
          <a:p>
            <a:pPr lvl="1"/>
            <a:r>
              <a:rPr lang="en-US" dirty="0"/>
              <a:t>Nature – outward and lowers fight/flight/freeze/fawn response</a:t>
            </a:r>
          </a:p>
          <a:p>
            <a:r>
              <a:rPr lang="en-US" dirty="0"/>
              <a:t>Smells</a:t>
            </a:r>
          </a:p>
          <a:p>
            <a:pPr lvl="1"/>
            <a:r>
              <a:rPr lang="en-US" dirty="0"/>
              <a:t>Research on oils</a:t>
            </a:r>
          </a:p>
          <a:p>
            <a:r>
              <a:rPr lang="en-US" dirty="0"/>
              <a:t>Sights</a:t>
            </a:r>
          </a:p>
          <a:p>
            <a:r>
              <a:rPr lang="en-US" dirty="0"/>
              <a:t>Touch</a:t>
            </a:r>
          </a:p>
          <a:p>
            <a:endParaRPr lang="en-US" dirty="0"/>
          </a:p>
          <a:p>
            <a:r>
              <a:rPr lang="en-US" dirty="0"/>
              <a:t>Mindfulness</a:t>
            </a:r>
          </a:p>
          <a:p>
            <a:r>
              <a:rPr lang="en-US" dirty="0"/>
              <a:t>Screens</a:t>
            </a:r>
          </a:p>
          <a:p>
            <a:r>
              <a:rPr lang="en-US" dirty="0"/>
              <a:t>Evolution (aka innate drive)</a:t>
            </a:r>
          </a:p>
          <a:p>
            <a:r>
              <a:rPr lang="en-US" dirty="0"/>
              <a:t>Sensory</a:t>
            </a:r>
          </a:p>
          <a:p>
            <a:r>
              <a:rPr lang="en-US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77824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582D-963F-4EA6-AA11-0AF03EB9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Birdsong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93563-1729-43A9-877E-3F6E0C8A3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Seeing or hearing birds in everyday life resulted in self-assessed improvements in mental wellbeing for both depressed and not depressed subjects (</a:t>
            </a:r>
            <a:r>
              <a:rPr lang="en-US" dirty="0" err="1"/>
              <a:t>Hammoud</a:t>
            </a:r>
            <a:r>
              <a:rPr lang="en-US" dirty="0"/>
              <a:t>, et al.; 2022).</a:t>
            </a:r>
          </a:p>
          <a:p>
            <a:r>
              <a:rPr lang="en-US" dirty="0"/>
              <a:t>Recorded soundscapes comparing birdsong and traffic noise as well as the diversity of birdsong/traffic (</a:t>
            </a:r>
            <a:r>
              <a:rPr lang="en-US" dirty="0" err="1"/>
              <a:t>Stobbe</a:t>
            </a:r>
            <a:r>
              <a:rPr lang="en-US" dirty="0"/>
              <a:t>, et al.; 2022)</a:t>
            </a:r>
          </a:p>
          <a:p>
            <a:pPr lvl="1"/>
            <a:r>
              <a:rPr lang="en-US" dirty="0"/>
              <a:t>Traffic sounds increased depression (more diverse traffic was worse).</a:t>
            </a:r>
          </a:p>
          <a:p>
            <a:pPr lvl="1"/>
            <a:r>
              <a:rPr lang="en-US" dirty="0"/>
              <a:t>Birdsong decreased depression, anxiety, and state paranoia (more diverse songs were better).</a:t>
            </a:r>
          </a:p>
        </p:txBody>
      </p:sp>
    </p:spTree>
    <p:extLst>
      <p:ext uri="{BB962C8B-B14F-4D97-AF65-F5344CB8AC3E}">
        <p14:creationId xmlns:p14="http://schemas.microsoft.com/office/powerpoint/2010/main" val="32434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2A45-3522-412B-AB34-D326ACCA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our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455E-0887-4BAE-8CB2-48B1F06DB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recognition</a:t>
            </a:r>
          </a:p>
          <a:p>
            <a:r>
              <a:rPr lang="en-US" dirty="0"/>
              <a:t>Indigenous peoples</a:t>
            </a:r>
          </a:p>
          <a:p>
            <a:r>
              <a:rPr lang="en-US" dirty="0"/>
              <a:t>Setting intention</a:t>
            </a:r>
          </a:p>
        </p:txBody>
      </p:sp>
    </p:spTree>
    <p:extLst>
      <p:ext uri="{BB962C8B-B14F-4D97-AF65-F5344CB8AC3E}">
        <p14:creationId xmlns:p14="http://schemas.microsoft.com/office/powerpoint/2010/main" val="106668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C070-1B96-4D29-9C03-F3F5A47C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as Therapy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9C973-2944-4185-92D1-B09CC9A69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Forest Bathing</a:t>
            </a:r>
          </a:p>
          <a:p>
            <a:r>
              <a:rPr lang="en-US" dirty="0"/>
              <a:t>Wilderness and Adventure Therapy</a:t>
            </a:r>
          </a:p>
          <a:p>
            <a:r>
              <a:rPr lang="en-US" dirty="0"/>
              <a:t>Animal Therapy</a:t>
            </a:r>
          </a:p>
          <a:p>
            <a:r>
              <a:rPr lang="en-US" dirty="0"/>
              <a:t>Conservation, Farming, Horticulture as Therapy</a:t>
            </a:r>
          </a:p>
          <a:p>
            <a:r>
              <a:rPr lang="en-US" dirty="0"/>
              <a:t>Green exercise</a:t>
            </a:r>
          </a:p>
          <a:p>
            <a:r>
              <a:rPr lang="en-US" dirty="0"/>
              <a:t>Mindfulness-based Ecotherapy</a:t>
            </a:r>
          </a:p>
          <a:p>
            <a:r>
              <a:rPr lang="en-US" dirty="0"/>
              <a:t>Nature-based Counseling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4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0504-4076-40BE-8AFA-E6749AE4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Bathing – Dr. Qing Li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B2C30-C678-4B90-BE6F-DC77071D3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Lowers stress hormones cortisol and adrenaline</a:t>
            </a:r>
          </a:p>
          <a:p>
            <a:r>
              <a:rPr lang="en-US" dirty="0"/>
              <a:t>Suppresses the sympathetic (fight/flight/freeze/fawn response) system</a:t>
            </a:r>
          </a:p>
          <a:p>
            <a:r>
              <a:rPr lang="en-US" dirty="0"/>
              <a:t>Enhances parasympathetic (rest/recover) system</a:t>
            </a:r>
          </a:p>
          <a:p>
            <a:r>
              <a:rPr lang="en-US" dirty="0"/>
              <a:t>Lowers blood pressure and increase HRV</a:t>
            </a:r>
          </a:p>
        </p:txBody>
      </p:sp>
    </p:spTree>
    <p:extLst>
      <p:ext uri="{BB962C8B-B14F-4D97-AF65-F5344CB8AC3E}">
        <p14:creationId xmlns:p14="http://schemas.microsoft.com/office/powerpoint/2010/main" val="168706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590A-E6AF-439D-AC25-E7C026AA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Forest Bathe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4784-DCD6-4F9A-B00E-CA6627622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US" dirty="0"/>
              <a:t>Leave tech and distractions behind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Set aside expectations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Slow down, ignore time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Present focus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Find a spot to sit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Notice – all your senses</a:t>
            </a:r>
          </a:p>
          <a:p>
            <a:pPr marL="565150" indent="-514350">
              <a:buFont typeface="+mj-lt"/>
              <a:buAutoNum type="arabicPeriod"/>
            </a:pPr>
            <a:r>
              <a:rPr lang="en-US" dirty="0"/>
              <a:t>Target two hours…minimum 20 minutes</a:t>
            </a:r>
          </a:p>
        </p:txBody>
      </p:sp>
    </p:spTree>
    <p:extLst>
      <p:ext uri="{BB962C8B-B14F-4D97-AF65-F5344CB8AC3E}">
        <p14:creationId xmlns:p14="http://schemas.microsoft.com/office/powerpoint/2010/main" val="413265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B745-81DB-4B27-A359-CEEDCB2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Nature-Based Therapy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F01EB-097E-49AA-AB61-4722E2E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nature for improving my mental health.</a:t>
            </a:r>
          </a:p>
          <a:p>
            <a:pPr lvl="1"/>
            <a:r>
              <a:rPr lang="en-US" dirty="0"/>
              <a:t>“How can this help me?”</a:t>
            </a:r>
          </a:p>
          <a:p>
            <a:r>
              <a:rPr lang="en-US" dirty="0"/>
              <a:t>Reciprocal relationship with nature</a:t>
            </a:r>
          </a:p>
          <a:p>
            <a:pPr lvl="1"/>
            <a:r>
              <a:rPr lang="en-US" dirty="0"/>
              <a:t>Connection</a:t>
            </a:r>
          </a:p>
          <a:p>
            <a:pPr lvl="1"/>
            <a:r>
              <a:rPr lang="en-US" dirty="0"/>
              <a:t>Member of the family</a:t>
            </a:r>
          </a:p>
          <a:p>
            <a:pPr lvl="1"/>
            <a:r>
              <a:rPr lang="en-US" dirty="0"/>
              <a:t>Greetings</a:t>
            </a:r>
          </a:p>
        </p:txBody>
      </p:sp>
    </p:spTree>
    <p:extLst>
      <p:ext uri="{BB962C8B-B14F-4D97-AF65-F5344CB8AC3E}">
        <p14:creationId xmlns:p14="http://schemas.microsoft.com/office/powerpoint/2010/main" val="3140151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BB44-F4A5-49B2-84B9-30D81AF2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B0840-119D-43B7-92E7-24A3E0E3E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Mindful connections throughout our day</a:t>
            </a:r>
          </a:p>
          <a:p>
            <a:pPr lvl="1"/>
            <a:r>
              <a:rPr lang="en-US" dirty="0"/>
              <a:t>Commuting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Transition times</a:t>
            </a:r>
          </a:p>
          <a:p>
            <a:r>
              <a:rPr lang="en-US" dirty="0"/>
              <a:t>Being outside</a:t>
            </a:r>
          </a:p>
          <a:p>
            <a:pPr lvl="1"/>
            <a:r>
              <a:rPr lang="en-US" dirty="0"/>
              <a:t>Small &amp; meaningful doses</a:t>
            </a:r>
          </a:p>
          <a:p>
            <a:pPr lvl="1"/>
            <a:r>
              <a:rPr lang="en-US" dirty="0"/>
              <a:t>Big (&amp; meaningful) doses</a:t>
            </a:r>
          </a:p>
          <a:p>
            <a:r>
              <a:rPr lang="en-US" dirty="0"/>
              <a:t>Bringing the outside in</a:t>
            </a:r>
          </a:p>
          <a:p>
            <a:r>
              <a:rPr lang="en-US" dirty="0"/>
              <a:t>Visualization/pictures/videos/audio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4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CE45-9A50-4EE2-A2EE-37A0C1EE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16CDF-FD6A-4429-B06C-C974BF4D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AE5D0-E735-4420-8F02-520F1B2E2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1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0F79-DE59-4050-8809-2EAEC7F7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Activism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0B157-364F-4CBB-89F3-FDBB1F5F4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Shoshone-Bannock Tribes</a:t>
            </a:r>
          </a:p>
          <a:p>
            <a:r>
              <a:rPr lang="en-US" dirty="0"/>
              <a:t>Conservation Orgs</a:t>
            </a:r>
          </a:p>
          <a:p>
            <a:r>
              <a:rPr lang="en-US" dirty="0"/>
              <a:t>Individual Opportunities</a:t>
            </a:r>
          </a:p>
          <a:p>
            <a:r>
              <a:rPr lang="en-US" dirty="0"/>
              <a:t>Professional engagement</a:t>
            </a:r>
          </a:p>
          <a:p>
            <a:pPr lvl="1"/>
            <a:r>
              <a:rPr lang="en-US" dirty="0">
                <a:hlinkClick r:id="rId2"/>
              </a:rPr>
              <a:t>APA Division 34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ACA Climate Change Fact Sheet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National Association of Social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5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C7D1-F835-4769-85E8-A20CBB1C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DB023-C476-4F9B-B0EB-9FB38214A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D19E-A4FA-4CAF-B22A-309B33582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0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C8E6-4397-4404-B238-17F9A0D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8D9E9-DAF5-469F-A137-85FC22112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Changes:</a:t>
            </a:r>
          </a:p>
          <a:p>
            <a:pPr lvl="1"/>
            <a:r>
              <a:rPr lang="en-US" dirty="0"/>
              <a:t>Don’t worry about making big changes. </a:t>
            </a:r>
          </a:p>
          <a:p>
            <a:pPr lvl="1"/>
            <a:r>
              <a:rPr lang="en-US" dirty="0"/>
              <a:t>Make small changes that can become a habit</a:t>
            </a:r>
          </a:p>
          <a:p>
            <a:r>
              <a:rPr lang="en-US" dirty="0"/>
              <a:t>Personal – Home/work</a:t>
            </a:r>
          </a:p>
          <a:p>
            <a:r>
              <a:rPr lang="en-US" dirty="0"/>
              <a:t>ISU – Inside and Out</a:t>
            </a:r>
          </a:p>
        </p:txBody>
      </p:sp>
    </p:spTree>
    <p:extLst>
      <p:ext uri="{BB962C8B-B14F-4D97-AF65-F5344CB8AC3E}">
        <p14:creationId xmlns:p14="http://schemas.microsoft.com/office/powerpoint/2010/main" val="3697065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E050-4B73-4C46-9147-2FB0A652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(if time allows) Experiential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711E-C31B-41CF-AAC0-01C7DBCD7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up to a connection with nature ally</a:t>
            </a:r>
          </a:p>
        </p:txBody>
      </p:sp>
    </p:spTree>
    <p:extLst>
      <p:ext uri="{BB962C8B-B14F-4D97-AF65-F5344CB8AC3E}">
        <p14:creationId xmlns:p14="http://schemas.microsoft.com/office/powerpoint/2010/main" val="425872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79" y="1143003"/>
            <a:ext cx="11243732" cy="685800"/>
          </a:xfrm>
        </p:spPr>
        <p:txBody>
          <a:bodyPr/>
          <a:lstStyle/>
          <a:p>
            <a:r>
              <a:rPr lang="en-US" sz="4000" dirty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do we mean by “nature”?</a:t>
            </a:r>
          </a:p>
          <a:p>
            <a:r>
              <a:rPr lang="en-US" dirty="0"/>
              <a:t>Shifts in our relationship with nature</a:t>
            </a:r>
          </a:p>
          <a:p>
            <a:r>
              <a:rPr lang="en-US" dirty="0"/>
              <a:t>Research on nature and mental health</a:t>
            </a:r>
          </a:p>
          <a:p>
            <a:r>
              <a:rPr lang="en-US" dirty="0"/>
              <a:t>Rethinking our connection with nature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6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B6D4-E6C9-42C4-9E3D-2DA16BDF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3003"/>
            <a:ext cx="10735101" cy="685800"/>
          </a:xfrm>
        </p:spPr>
        <p:txBody>
          <a:bodyPr/>
          <a:lstStyle/>
          <a:p>
            <a:r>
              <a:rPr lang="en-US" dirty="0"/>
              <a:t>Looking inward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59394-A66E-463B-878D-1C3FD9006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experiences?</a:t>
            </a:r>
          </a:p>
          <a:p>
            <a:r>
              <a:rPr lang="en-US" dirty="0"/>
              <a:t>When did it change?</a:t>
            </a:r>
          </a:p>
          <a:p>
            <a:pPr lvl="1"/>
            <a:r>
              <a:rPr lang="en-US" dirty="0"/>
              <a:t>For the better</a:t>
            </a:r>
          </a:p>
          <a:p>
            <a:pPr lvl="1"/>
            <a:r>
              <a:rPr lang="en-US" dirty="0"/>
              <a:t>For the worse</a:t>
            </a:r>
          </a:p>
          <a:p>
            <a:r>
              <a:rPr lang="en-US" dirty="0"/>
              <a:t>Current relationship with nature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9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8FAA-624B-4969-9017-08A338BE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Relationship to 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B376-AFD8-4C51-9F6D-0F1FA7439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50% of people now live in urban settings. In the US…</a:t>
            </a:r>
          </a:p>
          <a:p>
            <a:pPr lvl="1"/>
            <a:r>
              <a:rPr lang="en-US" dirty="0"/>
              <a:t>200 years ago, 7% lived in cities</a:t>
            </a:r>
          </a:p>
          <a:p>
            <a:pPr lvl="1"/>
            <a:r>
              <a:rPr lang="en-US" dirty="0"/>
              <a:t>In 1970, 75% lived in cities</a:t>
            </a:r>
          </a:p>
          <a:p>
            <a:pPr lvl="1"/>
            <a:r>
              <a:rPr lang="en-US" dirty="0"/>
              <a:t>In 2024, it was 86%</a:t>
            </a:r>
          </a:p>
          <a:p>
            <a:r>
              <a:rPr lang="en-US" dirty="0"/>
              <a:t>Agricultural to industrial shifts</a:t>
            </a:r>
          </a:p>
          <a:p>
            <a:r>
              <a:rPr lang="en-US" dirty="0"/>
              <a:t>iPhone introduction 2007</a:t>
            </a:r>
          </a:p>
          <a:p>
            <a:r>
              <a:rPr lang="en-US" dirty="0"/>
              <a:t>Time spent on screens? </a:t>
            </a:r>
          </a:p>
          <a:p>
            <a:r>
              <a:rPr lang="en-US" dirty="0"/>
              <a:t>Distraction-based coping</a:t>
            </a:r>
          </a:p>
        </p:txBody>
      </p:sp>
    </p:spTree>
    <p:extLst>
      <p:ext uri="{BB962C8B-B14F-4D97-AF65-F5344CB8AC3E}">
        <p14:creationId xmlns:p14="http://schemas.microsoft.com/office/powerpoint/2010/main" val="382217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C3D7-5C04-4E89-8240-46C18E4F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and Climate Anxiety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D8FD-8901-4AF5-94CA-88088C128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6639"/>
            <a:ext cx="4920049" cy="4183289"/>
          </a:xfrm>
        </p:spPr>
        <p:txBody>
          <a:bodyPr/>
          <a:lstStyle/>
          <a:p>
            <a:r>
              <a:rPr lang="en-US" dirty="0"/>
              <a:t>Weather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Land</a:t>
            </a:r>
          </a:p>
          <a:p>
            <a:r>
              <a:rPr lang="en-US" dirty="0"/>
              <a:t>Air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85BA3F-7B82-4E3A-A444-82C2077C512F}"/>
              </a:ext>
            </a:extLst>
          </p:cNvPr>
          <p:cNvSpPr txBox="1">
            <a:spLocks/>
          </p:cNvSpPr>
          <p:nvPr/>
        </p:nvSpPr>
        <p:spPr>
          <a:xfrm>
            <a:off x="5793259" y="2046639"/>
            <a:ext cx="4920049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dirty="0">
                <a:hlinkClick r:id="rId2"/>
              </a:rPr>
              <a:t>Study on adolescent and young adult reactions to climate change </a:t>
            </a:r>
            <a:r>
              <a:rPr lang="en-US" kern="0" dirty="0"/>
              <a:t>(Hickman et al, 2021)</a:t>
            </a:r>
          </a:p>
          <a:p>
            <a:pPr lvl="1"/>
            <a:r>
              <a:rPr lang="en-US" kern="0" dirty="0"/>
              <a:t>Ages 16 - 25</a:t>
            </a:r>
          </a:p>
          <a:p>
            <a:pPr lvl="1"/>
            <a:r>
              <a:rPr lang="en-US" kern="0" dirty="0"/>
              <a:t>59% felt “very” or “extremely” worried</a:t>
            </a:r>
          </a:p>
          <a:p>
            <a:pPr lvl="1"/>
            <a:r>
              <a:rPr lang="en-US" kern="0" dirty="0"/>
              <a:t>&gt;45% reported that their feelings negatively impacted their daily life</a:t>
            </a:r>
          </a:p>
          <a:p>
            <a:pPr lvl="1"/>
            <a:r>
              <a:rPr lang="en-US" kern="0" dirty="0"/>
              <a:t>50% felt anxious, sad, helpless, and angry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44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F0C2-3B1F-4751-9727-E8B379C9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78"/>
            <a:ext cx="10515600" cy="685800"/>
          </a:xfrm>
        </p:spPr>
        <p:txBody>
          <a:bodyPr/>
          <a:lstStyle/>
          <a:p>
            <a:r>
              <a:rPr lang="en-US" dirty="0"/>
              <a:t>Treatment re: Climate Distress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695C1-660B-4252-9976-6569F67EE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health models must adapt: Internal, interpersonal, socio-political/cultural…</a:t>
            </a:r>
            <a:r>
              <a:rPr lang="en-US" dirty="0" err="1"/>
              <a:t>ecosystemic</a:t>
            </a:r>
            <a:endParaRPr lang="en-US" dirty="0"/>
          </a:p>
          <a:p>
            <a:r>
              <a:rPr lang="en-US" dirty="0"/>
              <a:t>Climate Distress vs. Avoidance (in client and provider)</a:t>
            </a:r>
          </a:p>
          <a:p>
            <a:r>
              <a:rPr lang="en-US" dirty="0"/>
              <a:t>Acute (e.g. wildfire) vs. Holistic (e.g. fears for the world of our children)</a:t>
            </a:r>
          </a:p>
          <a:p>
            <a:r>
              <a:rPr lang="en-US" dirty="0"/>
              <a:t>Treatment -</a:t>
            </a:r>
          </a:p>
          <a:p>
            <a:pPr lvl="1"/>
            <a:r>
              <a:rPr lang="en-US" dirty="0"/>
              <a:t>Calm the fight/flight system…meditation, mindfulness, etc.</a:t>
            </a:r>
          </a:p>
          <a:p>
            <a:pPr lvl="1"/>
            <a:r>
              <a:rPr lang="en-US" dirty="0"/>
              <a:t>Engagement in value-directed work related to climate and nature - plant trees, make bee habitats, etc.</a:t>
            </a:r>
          </a:p>
          <a:p>
            <a:pPr lvl="1"/>
            <a:r>
              <a:rPr lang="en-US" dirty="0"/>
              <a:t>Grief acknowledgement - guilt, anger, etc.</a:t>
            </a:r>
          </a:p>
          <a:p>
            <a:pPr lvl="1"/>
            <a:r>
              <a:rPr lang="en-US" dirty="0"/>
              <a:t>Work that reconnects</a:t>
            </a:r>
          </a:p>
        </p:txBody>
      </p:sp>
    </p:spTree>
    <p:extLst>
      <p:ext uri="{BB962C8B-B14F-4D97-AF65-F5344CB8AC3E}">
        <p14:creationId xmlns:p14="http://schemas.microsoft.com/office/powerpoint/2010/main" val="183178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5757-63E3-4B9D-BF51-27A35BB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5FBFB-8F94-4740-A183-145B1AB1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82" y="0"/>
            <a:ext cx="5477636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CCB30-2221-4A6B-9442-540909F09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B25F-2285-4EA1-BA1D-C6F04C29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Prescriptions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2A348-0F3F-4EEB-9CF2-88933EE20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PBS News Hour – </a:t>
            </a:r>
            <a:r>
              <a:rPr lang="en-US" dirty="0">
                <a:hlinkClick r:id="rId2"/>
              </a:rPr>
              <a:t>Why doctors are increasingly prescribing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86614"/>
      </p:ext>
    </p:extLst>
  </p:cSld>
  <p:clrMapOvr>
    <a:masterClrMapping/>
  </p:clrMapOvr>
</p:sld>
</file>

<file path=ppt/theme/theme1.xml><?xml version="1.0" encoding="utf-8"?>
<a:theme xmlns:a="http://schemas.openxmlformats.org/drawingml/2006/main" name="Roar-White-Background-Widescreen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23332</TotalTime>
  <Words>980</Words>
  <Application>Microsoft Office PowerPoint</Application>
  <PresentationFormat>Widescreen</PresentationFormat>
  <Paragraphs>165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Roboto</vt:lpstr>
      <vt:lpstr>Roboto Slab</vt:lpstr>
      <vt:lpstr>Roar-White-Background-Widescreen</vt:lpstr>
      <vt:lpstr>Nature and Mental Health</vt:lpstr>
      <vt:lpstr>Holding our space</vt:lpstr>
      <vt:lpstr>Overview</vt:lpstr>
      <vt:lpstr>Looking inward</vt:lpstr>
      <vt:lpstr>Changes in Relationship to Nature</vt:lpstr>
      <vt:lpstr>Climate Change and Climate Anxiety</vt:lpstr>
      <vt:lpstr>Treatment re: Climate Distress</vt:lpstr>
      <vt:lpstr>PowerPoint Presentation</vt:lpstr>
      <vt:lpstr>Nature Prescriptions</vt:lpstr>
      <vt:lpstr>Experiential Engagement</vt:lpstr>
      <vt:lpstr>Research Findings</vt:lpstr>
      <vt:lpstr>Some Specifics</vt:lpstr>
      <vt:lpstr>Playgrounds</vt:lpstr>
      <vt:lpstr>The Role of Awe</vt:lpstr>
      <vt:lpstr>The Role of Awe</vt:lpstr>
      <vt:lpstr>Experiential Enagement #2</vt:lpstr>
      <vt:lpstr>Experience vs. Connection</vt:lpstr>
      <vt:lpstr>Theories on How and Why?</vt:lpstr>
      <vt:lpstr>Birdsong</vt:lpstr>
      <vt:lpstr>Nature as Therapy</vt:lpstr>
      <vt:lpstr>Forest Bathing – Dr. Qing Li</vt:lpstr>
      <vt:lpstr>How to Forest Bathe</vt:lpstr>
      <vt:lpstr>Levels of Nature-Based Therapy</vt:lpstr>
      <vt:lpstr>Incorporating Nature</vt:lpstr>
      <vt:lpstr>PowerPoint Presentation</vt:lpstr>
      <vt:lpstr>Activism Opportunities</vt:lpstr>
      <vt:lpstr>PowerPoint Presentation</vt:lpstr>
      <vt:lpstr>Summary</vt:lpstr>
      <vt:lpstr>(if time allows) Experiential #3</vt:lpstr>
    </vt:vector>
  </TitlesOfParts>
  <Company>Idaho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107</cp:revision>
  <cp:lastPrinted>2024-05-14T20:35:52Z</cp:lastPrinted>
  <dcterms:created xsi:type="dcterms:W3CDTF">2019-09-17T18:13:04Z</dcterms:created>
  <dcterms:modified xsi:type="dcterms:W3CDTF">2025-02-19T18:34:59Z</dcterms:modified>
</cp:coreProperties>
</file>