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8" r:id="rId3"/>
    <p:sldId id="257" r:id="rId4"/>
    <p:sldId id="258" r:id="rId5"/>
    <p:sldId id="269" r:id="rId6"/>
    <p:sldId id="259" r:id="rId7"/>
    <p:sldId id="270" r:id="rId8"/>
    <p:sldId id="280" r:id="rId9"/>
    <p:sldId id="260" r:id="rId10"/>
    <p:sldId id="267" r:id="rId11"/>
    <p:sldId id="262" r:id="rId12"/>
    <p:sldId id="277" r:id="rId13"/>
    <p:sldId id="279" r:id="rId14"/>
    <p:sldId id="278" r:id="rId15"/>
    <p:sldId id="266" r:id="rId16"/>
    <p:sldId id="271" r:id="rId17"/>
    <p:sldId id="273" r:id="rId18"/>
    <p:sldId id="272" r:id="rId19"/>
    <p:sldId id="263" r:id="rId20"/>
    <p:sldId id="264" r:id="rId21"/>
    <p:sldId id="276" r:id="rId22"/>
    <p:sldId id="274" r:id="rId23"/>
    <p:sldId id="275" r:id="rId24"/>
    <p:sldId id="26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10/5/2022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10/5/2022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10/5/2022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10/5/2022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10/5/2022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10/5/2022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10/5/2022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10/5/2022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10/5/2022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10/5/2022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10/5/2022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26F9-D876-46A9-9F4D-B32B9E258A37}"/>
              </a:ext>
            </a:extLst>
          </p:cNvPr>
          <p:cNvSpPr>
            <a:spLocks noGrp="1"/>
          </p:cNvSpPr>
          <p:nvPr>
            <p:ph type="ctrTitle"/>
          </p:nvPr>
        </p:nvSpPr>
        <p:spPr/>
        <p:txBody>
          <a:bodyPr/>
          <a:lstStyle/>
          <a:p>
            <a:r>
              <a:rPr lang="en-US" dirty="0"/>
              <a:t>BA in  Sociology</a:t>
            </a:r>
            <a:br>
              <a:rPr lang="en-US" dirty="0"/>
            </a:br>
            <a:r>
              <a:rPr lang="en-US" dirty="0"/>
              <a:t>Orientation </a:t>
            </a:r>
          </a:p>
        </p:txBody>
      </p:sp>
      <p:sp>
        <p:nvSpPr>
          <p:cNvPr id="3" name="Subtitle 2">
            <a:extLst>
              <a:ext uri="{FF2B5EF4-FFF2-40B4-BE49-F238E27FC236}">
                <a16:creationId xmlns:a16="http://schemas.microsoft.com/office/drawing/2014/main" id="{55A52D9F-3D47-4DEC-BF93-67FD56945A4F}"/>
              </a:ext>
            </a:extLst>
          </p:cNvPr>
          <p:cNvSpPr>
            <a:spLocks noGrp="1"/>
          </p:cNvSpPr>
          <p:nvPr>
            <p:ph type="subTitle" idx="1"/>
          </p:nvPr>
        </p:nvSpPr>
        <p:spPr/>
        <p:txBody>
          <a:bodyPr/>
          <a:lstStyle/>
          <a:p>
            <a:r>
              <a:rPr lang="en-US" dirty="0"/>
              <a:t>Department of Sociology, Social Work, and Criminology</a:t>
            </a:r>
          </a:p>
          <a:p>
            <a:r>
              <a:rPr lang="en-US" dirty="0"/>
              <a:t>Idaho State University</a:t>
            </a:r>
          </a:p>
        </p:txBody>
      </p:sp>
      <p:pic>
        <p:nvPicPr>
          <p:cNvPr id="5" name="Picture 4">
            <a:extLst>
              <a:ext uri="{FF2B5EF4-FFF2-40B4-BE49-F238E27FC236}">
                <a16:creationId xmlns:a16="http://schemas.microsoft.com/office/drawing/2014/main" id="{1385F401-E8F7-4F10-8A7C-79EE5EC57240}"/>
              </a:ext>
            </a:extLst>
          </p:cNvPr>
          <p:cNvPicPr>
            <a:picLocks noChangeAspect="1"/>
          </p:cNvPicPr>
          <p:nvPr/>
        </p:nvPicPr>
        <p:blipFill>
          <a:blip r:embed="rId2"/>
          <a:stretch>
            <a:fillRect/>
          </a:stretch>
        </p:blipFill>
        <p:spPr>
          <a:xfrm>
            <a:off x="9110932" y="1951008"/>
            <a:ext cx="3081068" cy="3081068"/>
          </a:xfrm>
          <a:prstGeom prst="rect">
            <a:avLst/>
          </a:prstGeom>
        </p:spPr>
      </p:pic>
    </p:spTree>
    <p:extLst>
      <p:ext uri="{BB962C8B-B14F-4D97-AF65-F5344CB8AC3E}">
        <p14:creationId xmlns:p14="http://schemas.microsoft.com/office/powerpoint/2010/main" val="4032442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DCA6-8C02-47F6-82CB-1A8CB71315AA}"/>
              </a:ext>
            </a:extLst>
          </p:cNvPr>
          <p:cNvSpPr>
            <a:spLocks noGrp="1"/>
          </p:cNvSpPr>
          <p:nvPr>
            <p:ph type="title"/>
          </p:nvPr>
        </p:nvSpPr>
        <p:spPr/>
        <p:txBody>
          <a:bodyPr/>
          <a:lstStyle/>
          <a:p>
            <a:r>
              <a:rPr lang="en-US" dirty="0"/>
              <a:t>Required Course Credits</a:t>
            </a:r>
          </a:p>
        </p:txBody>
      </p:sp>
      <p:sp>
        <p:nvSpPr>
          <p:cNvPr id="3" name="Content Placeholder 2">
            <a:extLst>
              <a:ext uri="{FF2B5EF4-FFF2-40B4-BE49-F238E27FC236}">
                <a16:creationId xmlns:a16="http://schemas.microsoft.com/office/drawing/2014/main" id="{893C592A-31FC-4F8E-BE68-C3DE67811F7A}"/>
              </a:ext>
            </a:extLst>
          </p:cNvPr>
          <p:cNvSpPr>
            <a:spLocks noGrp="1"/>
          </p:cNvSpPr>
          <p:nvPr>
            <p:ph idx="1"/>
          </p:nvPr>
        </p:nvSpPr>
        <p:spPr>
          <a:xfrm>
            <a:off x="680321" y="2336872"/>
            <a:ext cx="10149866" cy="3946481"/>
          </a:xfrm>
        </p:spPr>
        <p:txBody>
          <a:bodyPr>
            <a:normAutofit/>
          </a:bodyPr>
          <a:lstStyle/>
          <a:p>
            <a:pPr marL="0" indent="0">
              <a:buNone/>
            </a:pPr>
            <a:endParaRPr lang="en-US" dirty="0">
              <a:solidFill>
                <a:schemeClr val="bg1"/>
              </a:solidFill>
            </a:endParaRPr>
          </a:p>
          <a:p>
            <a:pPr algn="ctr">
              <a:spcBef>
                <a:spcPct val="0"/>
              </a:spcBef>
              <a:buNone/>
            </a:pPr>
            <a:endParaRPr lang="en-US" altLang="en-US" b="1" dirty="0">
              <a:latin typeface="Comic Sans MS" panose="030F0702030302020204" pitchFamily="66" charset="0"/>
            </a:endParaRPr>
          </a:p>
          <a:p>
            <a:pPr algn="ctr">
              <a:spcBef>
                <a:spcPct val="0"/>
              </a:spcBef>
              <a:buNone/>
            </a:pPr>
            <a:r>
              <a:rPr lang="en-US" altLang="en-US" sz="3600" b="1" dirty="0">
                <a:solidFill>
                  <a:schemeClr val="bg1"/>
                </a:solidFill>
                <a:latin typeface="Bradley Hand ITC" panose="03070402050302030203" pitchFamily="66" charset="0"/>
              </a:rPr>
              <a:t>  18 credits required courses</a:t>
            </a:r>
          </a:p>
          <a:p>
            <a:pPr algn="ctr">
              <a:spcBef>
                <a:spcPct val="0"/>
              </a:spcBef>
              <a:buNone/>
            </a:pPr>
            <a:r>
              <a:rPr lang="en-US" altLang="en-US" sz="3600" b="1" dirty="0">
                <a:solidFill>
                  <a:schemeClr val="bg1"/>
                </a:solidFill>
                <a:latin typeface="Bradley Hand ITC" panose="03070402050302030203" pitchFamily="66" charset="0"/>
              </a:rPr>
              <a:t>+ 18 credits elective courses </a:t>
            </a:r>
          </a:p>
          <a:p>
            <a:pPr algn="ctr">
              <a:spcBef>
                <a:spcPct val="0"/>
              </a:spcBef>
              <a:buNone/>
            </a:pPr>
            <a:r>
              <a:rPr lang="en-US" altLang="en-US" sz="3600" b="1" dirty="0">
                <a:solidFill>
                  <a:schemeClr val="bg1"/>
                </a:solidFill>
                <a:latin typeface="Bradley Hand ITC" panose="03070402050302030203" pitchFamily="66" charset="0"/>
              </a:rPr>
              <a:t>____________________________</a:t>
            </a:r>
          </a:p>
          <a:p>
            <a:pPr algn="ctr">
              <a:spcBef>
                <a:spcPct val="0"/>
              </a:spcBef>
              <a:buNone/>
            </a:pPr>
            <a:r>
              <a:rPr lang="en-US" altLang="en-US" sz="3600" b="1" dirty="0">
                <a:solidFill>
                  <a:schemeClr val="bg1"/>
                </a:solidFill>
                <a:latin typeface="Bradley Hand ITC" panose="03070402050302030203" pitchFamily="66" charset="0"/>
              </a:rPr>
              <a:t>= 36 credits in sociology courses</a:t>
            </a:r>
          </a:p>
          <a:p>
            <a:pPr marL="0" indent="0">
              <a:buNone/>
            </a:pPr>
            <a:endParaRPr lang="en-US" dirty="0">
              <a:solidFill>
                <a:schemeClr val="bg1"/>
              </a:solidFill>
            </a:endParaRPr>
          </a:p>
        </p:txBody>
      </p:sp>
    </p:spTree>
    <p:extLst>
      <p:ext uri="{BB962C8B-B14F-4D97-AF65-F5344CB8AC3E}">
        <p14:creationId xmlns:p14="http://schemas.microsoft.com/office/powerpoint/2010/main" val="2044983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6ACD-CEEA-4372-B845-CF50B6F32E6E}"/>
              </a:ext>
            </a:extLst>
          </p:cNvPr>
          <p:cNvSpPr>
            <a:spLocks noGrp="1"/>
          </p:cNvSpPr>
          <p:nvPr>
            <p:ph type="title"/>
          </p:nvPr>
        </p:nvSpPr>
        <p:spPr/>
        <p:txBody>
          <a:bodyPr>
            <a:normAutofit/>
          </a:bodyPr>
          <a:lstStyle/>
          <a:p>
            <a:r>
              <a:rPr lang="en-US" dirty="0"/>
              <a:t>Required Courses </a:t>
            </a:r>
            <a:br>
              <a:rPr lang="en-US" dirty="0"/>
            </a:br>
            <a:r>
              <a:rPr lang="en-US" dirty="0"/>
              <a:t> </a:t>
            </a:r>
          </a:p>
        </p:txBody>
      </p:sp>
      <p:graphicFrame>
        <p:nvGraphicFramePr>
          <p:cNvPr id="4" name="Content Placeholder 3">
            <a:extLst>
              <a:ext uri="{FF2B5EF4-FFF2-40B4-BE49-F238E27FC236}">
                <a16:creationId xmlns:a16="http://schemas.microsoft.com/office/drawing/2014/main" id="{0BAD4FD4-616A-4018-9B64-1A34F210D169}"/>
              </a:ext>
            </a:extLst>
          </p:cNvPr>
          <p:cNvGraphicFramePr>
            <a:graphicFrameLocks noGrp="1"/>
          </p:cNvGraphicFramePr>
          <p:nvPr>
            <p:ph idx="1"/>
            <p:extLst>
              <p:ext uri="{D42A27DB-BD31-4B8C-83A1-F6EECF244321}">
                <p14:modId xmlns:p14="http://schemas.microsoft.com/office/powerpoint/2010/main" val="1145510924"/>
              </p:ext>
            </p:extLst>
          </p:nvPr>
        </p:nvGraphicFramePr>
        <p:xfrm>
          <a:off x="1190445" y="2062272"/>
          <a:ext cx="8037434" cy="3155019"/>
        </p:xfrm>
        <a:graphic>
          <a:graphicData uri="http://schemas.openxmlformats.org/drawingml/2006/table">
            <a:tbl>
              <a:tblPr/>
              <a:tblGrid>
                <a:gridCol w="7308472">
                  <a:extLst>
                    <a:ext uri="{9D8B030D-6E8A-4147-A177-3AD203B41FA5}">
                      <a16:colId xmlns:a16="http://schemas.microsoft.com/office/drawing/2014/main" val="2744635310"/>
                    </a:ext>
                  </a:extLst>
                </a:gridCol>
                <a:gridCol w="728962">
                  <a:extLst>
                    <a:ext uri="{9D8B030D-6E8A-4147-A177-3AD203B41FA5}">
                      <a16:colId xmlns:a16="http://schemas.microsoft.com/office/drawing/2014/main" val="3865998215"/>
                    </a:ext>
                  </a:extLst>
                </a:gridCol>
              </a:tblGrid>
              <a:tr h="427271">
                <a:tc>
                  <a:txBody>
                    <a:bodyPr/>
                    <a:lstStyle/>
                    <a:p>
                      <a:pPr algn="l" fontAlgn="b"/>
                      <a:r>
                        <a:rPr lang="en-US" sz="1600" b="1" i="0" u="none" strike="noStrike" dirty="0">
                          <a:solidFill>
                            <a:srgbClr val="000000"/>
                          </a:solidFill>
                          <a:effectLst/>
                          <a:latin typeface="+mn-lt"/>
                        </a:rPr>
                        <a:t>Required Sociology Courses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mn-lt"/>
                        </a:rPr>
                        <a:t>           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2253339"/>
                  </a:ext>
                </a:extLst>
              </a:tr>
              <a:tr h="354891">
                <a:tc>
                  <a:txBody>
                    <a:bodyPr/>
                    <a:lstStyle/>
                    <a:p>
                      <a:pPr algn="l" fontAlgn="b"/>
                      <a:r>
                        <a:rPr lang="en-US" sz="1600" b="0" i="0" u="none" strike="noStrike" dirty="0" err="1">
                          <a:solidFill>
                            <a:srgbClr val="000000"/>
                          </a:solidFill>
                          <a:effectLst/>
                          <a:latin typeface="+mn-lt"/>
                        </a:rPr>
                        <a:t>Soc</a:t>
                      </a:r>
                      <a:r>
                        <a:rPr lang="en-US" sz="1600" b="0" i="0" u="none" strike="noStrike" dirty="0">
                          <a:solidFill>
                            <a:srgbClr val="000000"/>
                          </a:solidFill>
                          <a:effectLst/>
                          <a:latin typeface="+mn-lt"/>
                        </a:rPr>
                        <a:t> 1101 Introduction to Sociology         (also counted</a:t>
                      </a:r>
                      <a:r>
                        <a:rPr lang="en-US" sz="1600" b="0" i="0" u="none" strike="noStrike" baseline="0" dirty="0">
                          <a:solidFill>
                            <a:srgbClr val="000000"/>
                          </a:solidFill>
                          <a:effectLst/>
                          <a:latin typeface="+mn-lt"/>
                        </a:rPr>
                        <a:t> for</a:t>
                      </a:r>
                      <a:r>
                        <a:rPr lang="en-US" sz="1600" b="1" i="0" u="none" strike="noStrike" dirty="0">
                          <a:solidFill>
                            <a:srgbClr val="000000"/>
                          </a:solidFill>
                          <a:effectLst/>
                          <a:latin typeface="+mn-lt"/>
                        </a:rPr>
                        <a:t> Objective 6)</a:t>
                      </a:r>
                      <a:endParaRPr lang="en-US" sz="1600" b="0" i="0" u="none" strike="noStrike" dirty="0">
                        <a:solidFill>
                          <a:srgbClr val="000000"/>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601663" indent="0" algn="r" fontAlgn="b"/>
                      <a:r>
                        <a:rPr lang="en-US" sz="1600" b="1" i="0" u="none" strike="noStrike" dirty="0">
                          <a:solidFill>
                            <a:srgbClr val="000000"/>
                          </a:solidFill>
                          <a:effectLst/>
                          <a:latin typeface="+mn-lt"/>
                        </a:rPr>
                        <a:t>             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33750"/>
                  </a:ext>
                </a:extLst>
              </a:tr>
              <a:tr h="354891">
                <a:tc>
                  <a:txBody>
                    <a:bodyPr/>
                    <a:lstStyle/>
                    <a:p>
                      <a:pPr algn="l" fontAlgn="b"/>
                      <a:r>
                        <a:rPr lang="en-US" sz="1600" b="0" i="0" u="none" strike="noStrike" dirty="0" err="1">
                          <a:solidFill>
                            <a:srgbClr val="000000"/>
                          </a:solidFill>
                          <a:effectLst/>
                          <a:latin typeface="+mn-lt"/>
                        </a:rPr>
                        <a:t>Soc</a:t>
                      </a:r>
                      <a:r>
                        <a:rPr lang="en-US" sz="1600" b="0" i="0" u="none" strike="noStrike" dirty="0">
                          <a:solidFill>
                            <a:srgbClr val="000000"/>
                          </a:solidFill>
                          <a:effectLst/>
                          <a:latin typeface="+mn-lt"/>
                        </a:rPr>
                        <a:t> 3301 Classical Social Theory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mn-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779852"/>
                  </a:ext>
                </a:extLst>
              </a:tr>
              <a:tr h="354891">
                <a:tc>
                  <a:txBody>
                    <a:bodyPr/>
                    <a:lstStyle/>
                    <a:p>
                      <a:pPr algn="l" fontAlgn="b"/>
                      <a:r>
                        <a:rPr lang="en-US" sz="1600" b="0" i="0" u="none" strike="noStrike" dirty="0">
                          <a:solidFill>
                            <a:srgbClr val="000000"/>
                          </a:solidFill>
                          <a:effectLst/>
                          <a:latin typeface="+mn-lt"/>
                        </a:rPr>
                        <a:t>Soc/</a:t>
                      </a:r>
                      <a:r>
                        <a:rPr lang="en-US" sz="1600" b="0" i="0" u="none" strike="noStrike" dirty="0" err="1">
                          <a:solidFill>
                            <a:srgbClr val="000000"/>
                          </a:solidFill>
                          <a:effectLst/>
                          <a:latin typeface="+mn-lt"/>
                        </a:rPr>
                        <a:t>Sowk</a:t>
                      </a:r>
                      <a:r>
                        <a:rPr lang="en-US" sz="1600" b="0" i="0" u="none" strike="noStrike" dirty="0">
                          <a:solidFill>
                            <a:srgbClr val="000000"/>
                          </a:solidFill>
                          <a:effectLst/>
                          <a:latin typeface="+mn-lt"/>
                        </a:rPr>
                        <a:t> 3308 Sociological Methods and Social Work Research</a:t>
                      </a:r>
                    </a:p>
                    <a:p>
                      <a:pPr algn="l" fontAlgn="b"/>
                      <a:r>
                        <a:rPr lang="en-US" sz="1600" b="0" i="0" u="none" strike="noStrike" dirty="0">
                          <a:solidFill>
                            <a:srgbClr val="000000"/>
                          </a:solidFill>
                          <a:effectLst/>
                          <a:latin typeface="+mn-lt"/>
                        </a:rPr>
                        <a:t>                or PSYC 3303 Psychological Research Methods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mn-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00911"/>
                  </a:ext>
                </a:extLst>
              </a:tr>
              <a:tr h="354891">
                <a:tc>
                  <a:txBody>
                    <a:bodyPr/>
                    <a:lstStyle/>
                    <a:p>
                      <a:pPr algn="l" fontAlgn="b"/>
                      <a:r>
                        <a:rPr lang="en-US" sz="1600" b="0" i="0" u="none" strike="noStrike" dirty="0">
                          <a:solidFill>
                            <a:srgbClr val="000000"/>
                          </a:solidFill>
                          <a:effectLst/>
                          <a:latin typeface="+mn-lt"/>
                        </a:rPr>
                        <a:t>Soc 3309 Social Statistics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mn-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44632"/>
                  </a:ext>
                </a:extLst>
              </a:tr>
              <a:tr h="354891">
                <a:tc>
                  <a:txBody>
                    <a:bodyPr/>
                    <a:lstStyle/>
                    <a:p>
                      <a:pPr algn="l" fontAlgn="b"/>
                      <a:r>
                        <a:rPr lang="en-US" sz="1600" b="0" i="0" u="none" strike="noStrike" dirty="0" err="1">
                          <a:solidFill>
                            <a:srgbClr val="000000"/>
                          </a:solidFill>
                          <a:effectLst/>
                          <a:latin typeface="+mn-lt"/>
                        </a:rPr>
                        <a:t>Soc</a:t>
                      </a:r>
                      <a:r>
                        <a:rPr lang="en-US" sz="1600" b="0" i="0" u="none" strike="noStrike" dirty="0">
                          <a:solidFill>
                            <a:srgbClr val="000000"/>
                          </a:solidFill>
                          <a:effectLst/>
                          <a:latin typeface="+mn-lt"/>
                        </a:rPr>
                        <a:t> 4403 Contemporary Social Theory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mn-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546572"/>
                  </a:ext>
                </a:extLst>
              </a:tr>
              <a:tr h="354891">
                <a:tc>
                  <a:txBody>
                    <a:bodyPr/>
                    <a:lstStyle/>
                    <a:p>
                      <a:pPr algn="l" fontAlgn="b"/>
                      <a:r>
                        <a:rPr lang="en-US" sz="1600" b="0" i="0" u="none" strike="noStrike" dirty="0">
                          <a:solidFill>
                            <a:srgbClr val="000000"/>
                          </a:solidFill>
                          <a:effectLst/>
                          <a:latin typeface="+mn-lt"/>
                        </a:rPr>
                        <a:t>Soc 4462 Power Class and Prestige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mn-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3823745"/>
                  </a:ext>
                </a:extLst>
              </a:tr>
            </a:tbl>
          </a:graphicData>
        </a:graphic>
      </p:graphicFrame>
      <p:graphicFrame>
        <p:nvGraphicFramePr>
          <p:cNvPr id="5" name="Table 4">
            <a:extLst>
              <a:ext uri="{FF2B5EF4-FFF2-40B4-BE49-F238E27FC236}">
                <a16:creationId xmlns:a16="http://schemas.microsoft.com/office/drawing/2014/main" id="{550162FC-5AE9-417B-A49B-DB1D6378F828}"/>
              </a:ext>
            </a:extLst>
          </p:cNvPr>
          <p:cNvGraphicFramePr>
            <a:graphicFrameLocks noGrp="1"/>
          </p:cNvGraphicFramePr>
          <p:nvPr>
            <p:extLst>
              <p:ext uri="{D42A27DB-BD31-4B8C-83A1-F6EECF244321}">
                <p14:modId xmlns:p14="http://schemas.microsoft.com/office/powerpoint/2010/main" val="2155333467"/>
              </p:ext>
            </p:extLst>
          </p:nvPr>
        </p:nvGraphicFramePr>
        <p:xfrm>
          <a:off x="1190445" y="5285379"/>
          <a:ext cx="8037434" cy="1378649"/>
        </p:xfrm>
        <a:graphic>
          <a:graphicData uri="http://schemas.openxmlformats.org/drawingml/2006/table">
            <a:tbl>
              <a:tblPr firstRow="1" firstCol="1" bandRow="1"/>
              <a:tblGrid>
                <a:gridCol w="7194429">
                  <a:extLst>
                    <a:ext uri="{9D8B030D-6E8A-4147-A177-3AD203B41FA5}">
                      <a16:colId xmlns:a16="http://schemas.microsoft.com/office/drawing/2014/main" val="1647531245"/>
                    </a:ext>
                  </a:extLst>
                </a:gridCol>
                <a:gridCol w="843005">
                  <a:extLst>
                    <a:ext uri="{9D8B030D-6E8A-4147-A177-3AD203B41FA5}">
                      <a16:colId xmlns:a16="http://schemas.microsoft.com/office/drawing/2014/main" val="2225081555"/>
                    </a:ext>
                  </a:extLst>
                </a:gridCol>
              </a:tblGrid>
              <a:tr h="109547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a:solidFill>
                            <a:schemeClr val="bg1"/>
                          </a:solidFill>
                          <a:effectLst/>
                          <a:latin typeface="+mn-lt"/>
                          <a:ea typeface="Calibri" panose="020F0502020204030204" pitchFamily="34" charset="0"/>
                          <a:cs typeface="Times New Roman" panose="02020603050405020304" pitchFamily="18" charset="0"/>
                        </a:rPr>
                        <a:t>Sociology Electives </a:t>
                      </a:r>
                    </a:p>
                    <a:p>
                      <a:pPr marL="0" marR="0" indent="0" algn="l" defTabSz="914400" rtl="0" eaLnBrk="1" fontAlgn="auto" latinLnBrk="0" hangingPunct="1">
                        <a:lnSpc>
                          <a:spcPct val="115000"/>
                        </a:lnSpc>
                        <a:spcBef>
                          <a:spcPts val="0"/>
                        </a:spcBef>
                        <a:spcAft>
                          <a:spcPts val="0"/>
                        </a:spcAft>
                        <a:buClrTx/>
                        <a:buSzTx/>
                        <a:buFontTx/>
                        <a:buNone/>
                        <a:tabLst/>
                        <a:defRPr/>
                      </a:pPr>
                      <a:r>
                        <a:rPr lang="en-US" sz="1600" b="0" u="sng" dirty="0">
                          <a:solidFill>
                            <a:schemeClr val="bg1"/>
                          </a:solidFill>
                          <a:effectLst/>
                          <a:latin typeface="+mn-lt"/>
                          <a:ea typeface="Calibri" panose="020F0502020204030204" pitchFamily="34" charset="0"/>
                          <a:cs typeface="Times New Roman" panose="02020603050405020304" pitchFamily="18" charset="0"/>
                        </a:rPr>
                        <a:t>15 Credits</a:t>
                      </a:r>
                      <a:r>
                        <a:rPr lang="en-US" sz="1600" b="0" u="sng" baseline="0" dirty="0">
                          <a:solidFill>
                            <a:schemeClr val="bg1"/>
                          </a:solidFill>
                          <a:effectLst/>
                          <a:latin typeface="+mn-lt"/>
                          <a:ea typeface="Calibri" panose="020F0502020204030204" pitchFamily="34" charset="0"/>
                          <a:cs typeface="Times New Roman" panose="02020603050405020304" pitchFamily="18" charset="0"/>
                        </a:rPr>
                        <a:t> </a:t>
                      </a:r>
                      <a:r>
                        <a:rPr lang="en-US" sz="1600" b="0" u="sng" dirty="0">
                          <a:solidFill>
                            <a:schemeClr val="bg1"/>
                          </a:solidFill>
                          <a:effectLst/>
                          <a:latin typeface="+mn-lt"/>
                          <a:ea typeface="Calibri" panose="020F0502020204030204" pitchFamily="34" charset="0"/>
                          <a:cs typeface="Times New Roman" panose="02020603050405020304" pitchFamily="18" charset="0"/>
                        </a:rPr>
                        <a:t> Must be Upper Division</a:t>
                      </a:r>
                      <a:r>
                        <a:rPr lang="en-US" sz="1600" b="0" dirty="0">
                          <a:solidFill>
                            <a:schemeClr val="bg1"/>
                          </a:solidFill>
                          <a:effectLst/>
                          <a:latin typeface="+mn-lt"/>
                          <a:ea typeface="Calibri" panose="020F0502020204030204" pitchFamily="34" charset="0"/>
                          <a:cs typeface="Times New Roman" panose="02020603050405020304" pitchFamily="18" charset="0"/>
                        </a:rPr>
                        <a:t> </a:t>
                      </a:r>
                    </a:p>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a:solidFill>
                            <a:schemeClr val="bg1"/>
                          </a:solidFill>
                          <a:effectLst/>
                          <a:latin typeface="+mn-lt"/>
                          <a:ea typeface="Calibri" panose="020F0502020204030204" pitchFamily="34" charset="0"/>
                          <a:cs typeface="Times New Roman" panose="02020603050405020304" pitchFamily="18" charset="0"/>
                        </a:rPr>
                        <a:t>Pick from any sociology electives listed in the catalog, </a:t>
                      </a:r>
                    </a:p>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a:solidFill>
                            <a:schemeClr val="bg1"/>
                          </a:solidFill>
                          <a:effectLst/>
                          <a:latin typeface="+mn-lt"/>
                          <a:ea typeface="Calibri" panose="020F0502020204030204" pitchFamily="34" charset="0"/>
                          <a:cs typeface="Times New Roman" panose="02020603050405020304" pitchFamily="18" charset="0"/>
                        </a:rPr>
                        <a:t>excluding  SOC 4482.</a:t>
                      </a:r>
                    </a:p>
                    <a:p>
                      <a:pPr marL="0" marR="0" algn="l">
                        <a:lnSpc>
                          <a:spcPct val="115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                                  </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                           18</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9621500"/>
                  </a:ext>
                </a:extLst>
              </a:tr>
            </a:tbl>
          </a:graphicData>
        </a:graphic>
      </p:graphicFrame>
      <p:sp>
        <p:nvSpPr>
          <p:cNvPr id="8" name="Rectangle 7">
            <a:extLst>
              <a:ext uri="{FF2B5EF4-FFF2-40B4-BE49-F238E27FC236}">
                <a16:creationId xmlns:a16="http://schemas.microsoft.com/office/drawing/2014/main" id="{911EB24E-F3A6-49EC-B9FC-A1C306A92B2B}"/>
              </a:ext>
            </a:extLst>
          </p:cNvPr>
          <p:cNvSpPr/>
          <p:nvPr/>
        </p:nvSpPr>
        <p:spPr>
          <a:xfrm rot="179674">
            <a:off x="10032519" y="2820129"/>
            <a:ext cx="1314703" cy="2246769"/>
          </a:xfrm>
          <a:prstGeom prst="rect">
            <a:avLst/>
          </a:prstGeom>
          <a:ln>
            <a:solidFill>
              <a:schemeClr val="bg1"/>
            </a:solidFill>
          </a:ln>
        </p:spPr>
        <p:txBody>
          <a:bodyPr wrap="square">
            <a:spAutoFit/>
          </a:bodyPr>
          <a:lstStyle/>
          <a:p>
            <a:r>
              <a:rPr lang="en-US" sz="2000" b="1" dirty="0">
                <a:solidFill>
                  <a:schemeClr val="bg1"/>
                </a:solidFill>
                <a:ea typeface="+mj-ea"/>
                <a:cs typeface="+mj-cs"/>
              </a:rPr>
              <a:t>All courses must be completed with a C- or higher!</a:t>
            </a:r>
            <a:endParaRPr lang="en-US" sz="2000" b="1" dirty="0">
              <a:solidFill>
                <a:schemeClr val="bg1"/>
              </a:solidFill>
            </a:endParaRPr>
          </a:p>
        </p:txBody>
      </p:sp>
    </p:spTree>
    <p:extLst>
      <p:ext uri="{BB962C8B-B14F-4D97-AF65-F5344CB8AC3E}">
        <p14:creationId xmlns:p14="http://schemas.microsoft.com/office/powerpoint/2010/main" val="2507095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1EE9-26AB-451C-B99E-E05DD84C2DF2}"/>
              </a:ext>
            </a:extLst>
          </p:cNvPr>
          <p:cNvSpPr>
            <a:spLocks noGrp="1"/>
          </p:cNvSpPr>
          <p:nvPr>
            <p:ph type="title"/>
          </p:nvPr>
        </p:nvSpPr>
        <p:spPr/>
        <p:txBody>
          <a:bodyPr/>
          <a:lstStyle/>
          <a:p>
            <a:r>
              <a:rPr lang="en-US" dirty="0"/>
              <a:t>Our Electives – 2000 and 3000 level</a:t>
            </a:r>
          </a:p>
        </p:txBody>
      </p:sp>
      <p:sp>
        <p:nvSpPr>
          <p:cNvPr id="3" name="Content Placeholder 2">
            <a:extLst>
              <a:ext uri="{FF2B5EF4-FFF2-40B4-BE49-F238E27FC236}">
                <a16:creationId xmlns:a16="http://schemas.microsoft.com/office/drawing/2014/main" id="{49828C0E-A7E2-44EA-8A3F-B25660BE0FA0}"/>
              </a:ext>
            </a:extLst>
          </p:cNvPr>
          <p:cNvSpPr>
            <a:spLocks noGrp="1"/>
          </p:cNvSpPr>
          <p:nvPr>
            <p:ph idx="1"/>
          </p:nvPr>
        </p:nvSpPr>
        <p:spPr>
          <a:xfrm>
            <a:off x="533671" y="2484407"/>
            <a:ext cx="8869121" cy="3769743"/>
          </a:xfrm>
        </p:spPr>
        <p:txBody>
          <a:bodyPr>
            <a:normAutofit/>
          </a:bodyPr>
          <a:lstStyle/>
          <a:p>
            <a:pPr marL="0" marR="0" indent="0">
              <a:lnSpc>
                <a:spcPct val="107000"/>
              </a:lnSpc>
              <a:spcBef>
                <a:spcPts val="0"/>
              </a:spcBef>
              <a:spcAft>
                <a:spcPts val="800"/>
              </a:spcAft>
              <a:buNone/>
            </a:pPr>
            <a:r>
              <a:rPr lang="en-US" sz="1900" b="1" dirty="0">
                <a:solidFill>
                  <a:schemeClr val="bg1"/>
                </a:solidFill>
                <a:ea typeface="Calibri" panose="020F0502020204030204" pitchFamily="34" charset="0"/>
                <a:cs typeface="Times New Roman" panose="02020603050405020304" pitchFamily="18" charset="0"/>
              </a:rPr>
              <a:t>SOC 1102 Social Problems</a:t>
            </a:r>
            <a:endParaRPr lang="en-US" sz="1900" dirty="0">
              <a:solidFill>
                <a:schemeClr val="bg1"/>
              </a:solidFil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900" b="1" dirty="0">
                <a:solidFill>
                  <a:schemeClr val="bg1"/>
                </a:solidFill>
                <a:ea typeface="Calibri" panose="020F0502020204030204" pitchFamily="34" charset="0"/>
                <a:cs typeface="Times New Roman" panose="02020603050405020304" pitchFamily="18" charset="0"/>
              </a:rPr>
              <a:t>SOC 2201 Introduction to Gender and Sexuality Studies</a:t>
            </a:r>
            <a:endParaRPr lang="en-US" sz="1900" dirty="0">
              <a:solidFill>
                <a:schemeClr val="bg1"/>
              </a:solidFil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900" b="1" dirty="0">
                <a:solidFill>
                  <a:schemeClr val="bg1"/>
                </a:solidFill>
                <a:ea typeface="Calibri" panose="020F0502020204030204" pitchFamily="34" charset="0"/>
                <a:cs typeface="Times New Roman" panose="02020603050405020304" pitchFamily="18" charset="0"/>
              </a:rPr>
              <a:t>SOC 2248 Critical Analysis of Social Diversity</a:t>
            </a:r>
            <a:endParaRPr lang="en-US" sz="1900" dirty="0">
              <a:solidFill>
                <a:schemeClr val="bg1"/>
              </a:solidFil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900" b="1" dirty="0">
                <a:solidFill>
                  <a:schemeClr val="bg1"/>
                </a:solidFill>
                <a:ea typeface="Calibri" panose="020F0502020204030204" pitchFamily="34" charset="0"/>
                <a:cs typeface="Times New Roman" panose="02020603050405020304" pitchFamily="18" charset="0"/>
              </a:rPr>
              <a:t>SOC 3321 Families in Social Context</a:t>
            </a:r>
            <a:endParaRPr lang="en-US" sz="1900" dirty="0">
              <a:solidFill>
                <a:schemeClr val="bg1"/>
              </a:solidFil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900" b="1" dirty="0">
                <a:solidFill>
                  <a:schemeClr val="bg1"/>
                </a:solidFill>
                <a:ea typeface="Calibri" panose="020F0502020204030204" pitchFamily="34" charset="0"/>
                <a:cs typeface="Times New Roman" panose="02020603050405020304" pitchFamily="18" charset="0"/>
              </a:rPr>
              <a:t>SOC 3330 Sociology of Health and Illness</a:t>
            </a:r>
          </a:p>
          <a:p>
            <a:pPr marL="0" marR="0" indent="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3368 Sociology of Religion</a:t>
            </a:r>
            <a:endParaRPr lang="en-US" sz="2000" dirty="0">
              <a:solidFill>
                <a:schemeClr val="bg1"/>
              </a:solidFil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900"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7" name="TextBox 6">
            <a:extLst>
              <a:ext uri="{FF2B5EF4-FFF2-40B4-BE49-F238E27FC236}">
                <a16:creationId xmlns:a16="http://schemas.microsoft.com/office/drawing/2014/main" id="{B4F35D0B-C3B4-4348-B568-7D68AD10202C}"/>
              </a:ext>
            </a:extLst>
          </p:cNvPr>
          <p:cNvSpPr txBox="1"/>
          <p:nvPr/>
        </p:nvSpPr>
        <p:spPr>
          <a:xfrm>
            <a:off x="4385094" y="2422952"/>
            <a:ext cx="3844505" cy="774507"/>
          </a:xfrm>
          <a:prstGeom prst="rect">
            <a:avLst/>
          </a:prstGeom>
          <a:noFill/>
        </p:spPr>
        <p:txBody>
          <a:bodyPr wrap="square" rtlCol="0">
            <a:spAutoFit/>
          </a:bodyPr>
          <a:lstStyle/>
          <a:p>
            <a:pPr>
              <a:lnSpc>
                <a:spcPct val="107000"/>
              </a:lnSpc>
              <a:spcAft>
                <a:spcPts val="800"/>
              </a:spcAft>
            </a:pPr>
            <a:endParaRPr lang="en-US" b="1"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818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E565-3EC9-48BD-BC59-7988EA01897B}"/>
              </a:ext>
            </a:extLst>
          </p:cNvPr>
          <p:cNvSpPr>
            <a:spLocks noGrp="1"/>
          </p:cNvSpPr>
          <p:nvPr>
            <p:ph type="title"/>
          </p:nvPr>
        </p:nvSpPr>
        <p:spPr/>
        <p:txBody>
          <a:bodyPr/>
          <a:lstStyle/>
          <a:p>
            <a:r>
              <a:rPr lang="en-US" dirty="0"/>
              <a:t>Our Electives  - 4000 level</a:t>
            </a:r>
          </a:p>
        </p:txBody>
      </p:sp>
      <p:sp>
        <p:nvSpPr>
          <p:cNvPr id="3" name="Content Placeholder 2">
            <a:extLst>
              <a:ext uri="{FF2B5EF4-FFF2-40B4-BE49-F238E27FC236}">
                <a16:creationId xmlns:a16="http://schemas.microsoft.com/office/drawing/2014/main" id="{2DC0A9A4-8F66-4402-8778-3DD3260B0094}"/>
              </a:ext>
            </a:extLst>
          </p:cNvPr>
          <p:cNvSpPr>
            <a:spLocks noGrp="1"/>
          </p:cNvSpPr>
          <p:nvPr>
            <p:ph idx="1"/>
          </p:nvPr>
        </p:nvSpPr>
        <p:spPr/>
        <p:txBody>
          <a:bodyPr/>
          <a:lstStyle/>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4408 Advanced Sociological Methods</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4412 Sexuality and the Body</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4413 Mind Body and Society</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4421 Families in Social Context</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4435 Environmental Sociology</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4466 Rural Sociology and Community Development</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4491 Topics in Sociology</a:t>
            </a:r>
          </a:p>
          <a:p>
            <a:endParaRPr lang="en-US" dirty="0"/>
          </a:p>
        </p:txBody>
      </p:sp>
    </p:spTree>
    <p:extLst>
      <p:ext uri="{BB962C8B-B14F-4D97-AF65-F5344CB8AC3E}">
        <p14:creationId xmlns:p14="http://schemas.microsoft.com/office/powerpoint/2010/main" val="124908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1CCD-849D-4C3A-B03A-9A2553549A65}"/>
              </a:ext>
            </a:extLst>
          </p:cNvPr>
          <p:cNvSpPr>
            <a:spLocks noGrp="1"/>
          </p:cNvSpPr>
          <p:nvPr>
            <p:ph type="title"/>
          </p:nvPr>
        </p:nvSpPr>
        <p:spPr/>
        <p:txBody>
          <a:bodyPr/>
          <a:lstStyle/>
          <a:p>
            <a:r>
              <a:rPr lang="en-US" dirty="0"/>
              <a:t>Electives – Criminology Courses</a:t>
            </a:r>
          </a:p>
        </p:txBody>
      </p:sp>
      <p:sp>
        <p:nvSpPr>
          <p:cNvPr id="3" name="Content Placeholder 2">
            <a:extLst>
              <a:ext uri="{FF2B5EF4-FFF2-40B4-BE49-F238E27FC236}">
                <a16:creationId xmlns:a16="http://schemas.microsoft.com/office/drawing/2014/main" id="{4E5750C8-8B76-453B-8073-0252F5672612}"/>
              </a:ext>
            </a:extLst>
          </p:cNvPr>
          <p:cNvSpPr>
            <a:spLocks noGrp="1"/>
          </p:cNvSpPr>
          <p:nvPr>
            <p:ph idx="1"/>
          </p:nvPr>
        </p:nvSpPr>
        <p:spPr>
          <a:xfrm>
            <a:off x="680321" y="2172970"/>
            <a:ext cx="9613861" cy="4357225"/>
          </a:xfrm>
        </p:spPr>
        <p:txBody>
          <a:bodyPr>
            <a:normAutofit fontScale="85000" lnSpcReduction="20000"/>
          </a:bodyPr>
          <a:lstStyle/>
          <a:p>
            <a:pPr mar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2231 Juvenile Delinquency</a:t>
            </a:r>
          </a:p>
          <a:p>
            <a:pPr mar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3310 Introduction to Criminal Justice</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4431 Criminology</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4436 Elite Deviance and Crime</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4438 Sexual Crimes</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4451 Victimology</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4452 Gang Violence</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4453 Serial Murder</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4454 Guns and Mass Shootings</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4455 Prisons, Reentry, Reintegration</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4456 Substance Abuse: Family and Community</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4457 Fundamentals of Forensic Behavioral Science</a:t>
            </a:r>
          </a:p>
          <a:p>
            <a:pPr marL="0" lvl="0" indent="0" defTabSz="457200">
              <a:lnSpc>
                <a:spcPct val="107000"/>
              </a:lnSpc>
              <a:spcBef>
                <a:spcPts val="0"/>
              </a:spcBef>
              <a:spcAft>
                <a:spcPts val="800"/>
              </a:spcAft>
              <a:buNone/>
            </a:pPr>
            <a:r>
              <a:rPr lang="en-US" sz="2000" b="1" dirty="0">
                <a:solidFill>
                  <a:schemeClr val="bg1"/>
                </a:solidFill>
                <a:ea typeface="Calibri" panose="020F0502020204030204" pitchFamily="34" charset="0"/>
                <a:cs typeface="Times New Roman" panose="02020603050405020304" pitchFamily="18" charset="0"/>
              </a:rPr>
              <a:t>SOC 4492 Topics in Criminal Justice</a:t>
            </a:r>
          </a:p>
          <a:p>
            <a:endParaRPr lang="en-US" dirty="0"/>
          </a:p>
        </p:txBody>
      </p:sp>
    </p:spTree>
    <p:extLst>
      <p:ext uri="{BB962C8B-B14F-4D97-AF65-F5344CB8AC3E}">
        <p14:creationId xmlns:p14="http://schemas.microsoft.com/office/powerpoint/2010/main" val="149673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666D-88CA-4A45-BC82-70E5706F443D}"/>
              </a:ext>
            </a:extLst>
          </p:cNvPr>
          <p:cNvSpPr>
            <a:spLocks noGrp="1"/>
          </p:cNvSpPr>
          <p:nvPr>
            <p:ph type="title"/>
          </p:nvPr>
        </p:nvSpPr>
        <p:spPr/>
        <p:txBody>
          <a:bodyPr/>
          <a:lstStyle/>
          <a:p>
            <a:r>
              <a:rPr lang="en-US" dirty="0"/>
              <a:t>Course Sequences  </a:t>
            </a:r>
            <a:br>
              <a:rPr lang="en-US" dirty="0"/>
            </a:br>
            <a:r>
              <a:rPr lang="en-US" dirty="0"/>
              <a:t>	- Freshman and Sophomore Year</a:t>
            </a:r>
          </a:p>
        </p:txBody>
      </p:sp>
      <p:sp>
        <p:nvSpPr>
          <p:cNvPr id="7" name="Content Placeholder 6">
            <a:extLst>
              <a:ext uri="{FF2B5EF4-FFF2-40B4-BE49-F238E27FC236}">
                <a16:creationId xmlns:a16="http://schemas.microsoft.com/office/drawing/2014/main" id="{4E2609DD-CF19-4C0A-BE0A-F16450B02579}"/>
              </a:ext>
            </a:extLst>
          </p:cNvPr>
          <p:cNvSpPr>
            <a:spLocks noGrp="1"/>
          </p:cNvSpPr>
          <p:nvPr>
            <p:ph idx="1"/>
          </p:nvPr>
        </p:nvSpPr>
        <p:spPr>
          <a:xfrm>
            <a:off x="491707" y="2182482"/>
            <a:ext cx="11259306" cy="4558785"/>
          </a:xfrm>
        </p:spPr>
        <p:txBody>
          <a:bodyPr>
            <a:normAutofit fontScale="40000" lnSpcReduction="20000"/>
          </a:bodyPr>
          <a:lstStyle/>
          <a:p>
            <a:pPr marL="0" indent="0">
              <a:buNone/>
            </a:pPr>
            <a:r>
              <a:rPr lang="en-US" sz="4500" b="1" dirty="0">
                <a:solidFill>
                  <a:schemeClr val="bg1"/>
                </a:solidFill>
              </a:rPr>
              <a:t>Semester 1 and 2:  	General Education Courses</a:t>
            </a:r>
          </a:p>
          <a:p>
            <a:pPr marL="0" indent="0">
              <a:buNone/>
            </a:pPr>
            <a:r>
              <a:rPr lang="en-US" sz="4500" b="1" dirty="0">
                <a:solidFill>
                  <a:schemeClr val="bg1"/>
                </a:solidFill>
              </a:rPr>
              <a:t>			     – take SOC 1101 (Obj. 6) to also count towards sociology major</a:t>
            </a:r>
          </a:p>
          <a:p>
            <a:pPr marL="0" indent="0">
              <a:buNone/>
            </a:pPr>
            <a:r>
              <a:rPr lang="en-US" sz="4500" b="1" dirty="0">
                <a:solidFill>
                  <a:schemeClr val="bg1"/>
                </a:solidFill>
              </a:rPr>
              <a:t>			Some electives (any)</a:t>
            </a:r>
          </a:p>
          <a:p>
            <a:pPr marL="0" indent="0">
              <a:buNone/>
            </a:pPr>
            <a:r>
              <a:rPr lang="en-US" sz="4500" b="1" dirty="0">
                <a:solidFill>
                  <a:schemeClr val="bg1"/>
                </a:solidFill>
              </a:rPr>
              <a:t>			</a:t>
            </a:r>
          </a:p>
          <a:p>
            <a:pPr marL="2286000" lvl="5" indent="0">
              <a:buNone/>
            </a:pPr>
            <a:endParaRPr lang="en-US" sz="4500" b="1" dirty="0">
              <a:solidFill>
                <a:schemeClr val="bg1"/>
              </a:solidFill>
            </a:endParaRPr>
          </a:p>
          <a:p>
            <a:pPr marL="0" indent="0">
              <a:buNone/>
            </a:pPr>
            <a:r>
              <a:rPr lang="en-US" sz="4500" b="1" dirty="0">
                <a:solidFill>
                  <a:schemeClr val="bg1"/>
                </a:solidFill>
              </a:rPr>
              <a:t>Semester 3 Fall: 		General Education Courses </a:t>
            </a:r>
          </a:p>
          <a:p>
            <a:pPr marL="0" indent="0">
              <a:buNone/>
            </a:pPr>
            <a:r>
              <a:rPr lang="en-US" sz="4500" b="1" dirty="0">
                <a:solidFill>
                  <a:schemeClr val="bg1"/>
                </a:solidFill>
              </a:rPr>
              <a:t>			    – take SOC 2248 (Obj. 7) or SOC 2201 (Obj. 9) to count towards Soc major</a:t>
            </a:r>
          </a:p>
          <a:p>
            <a:pPr marL="0" indent="0">
              <a:buNone/>
            </a:pPr>
            <a:r>
              <a:rPr lang="en-US" sz="4500" b="1" dirty="0">
                <a:solidFill>
                  <a:schemeClr val="bg1"/>
                </a:solidFill>
              </a:rPr>
              <a:t>			SOC 3308 Sociological Methods</a:t>
            </a:r>
          </a:p>
          <a:p>
            <a:pPr marL="0" indent="0">
              <a:buNone/>
            </a:pPr>
            <a:r>
              <a:rPr lang="en-US" sz="4500" b="1" dirty="0">
                <a:solidFill>
                  <a:schemeClr val="bg1"/>
                </a:solidFill>
              </a:rPr>
              <a:t>			SOC 3301 Classical Social Theory</a:t>
            </a:r>
          </a:p>
          <a:p>
            <a:pPr marL="2286000" lvl="5" indent="0">
              <a:buNone/>
            </a:pPr>
            <a:endParaRPr lang="en-US" sz="4500" b="1" dirty="0">
              <a:solidFill>
                <a:schemeClr val="bg1"/>
              </a:solidFill>
            </a:endParaRPr>
          </a:p>
          <a:p>
            <a:pPr marL="2286000" lvl="5" indent="0">
              <a:buNone/>
            </a:pPr>
            <a:endParaRPr lang="en-US" sz="4500" b="1" dirty="0">
              <a:solidFill>
                <a:schemeClr val="bg1"/>
              </a:solidFill>
            </a:endParaRPr>
          </a:p>
          <a:p>
            <a:pPr marL="0" lvl="5" indent="0">
              <a:buNone/>
            </a:pPr>
            <a:r>
              <a:rPr lang="en-US" sz="4500" b="1" dirty="0">
                <a:solidFill>
                  <a:schemeClr val="bg1"/>
                </a:solidFill>
              </a:rPr>
              <a:t>Semester 4 Spring: 	General Education Courses </a:t>
            </a:r>
          </a:p>
          <a:p>
            <a:pPr marL="0" lvl="5" indent="0">
              <a:buNone/>
            </a:pPr>
            <a:r>
              <a:rPr lang="en-US" sz="4500" b="1" dirty="0">
                <a:solidFill>
                  <a:schemeClr val="bg1"/>
                </a:solidFill>
              </a:rPr>
              <a:t>			SOC 3309 Social Statistics</a:t>
            </a:r>
          </a:p>
          <a:p>
            <a:pPr marL="0" lvl="5" indent="0">
              <a:buNone/>
            </a:pPr>
            <a:r>
              <a:rPr lang="en-US" sz="4500" b="1" dirty="0">
                <a:solidFill>
                  <a:schemeClr val="bg1"/>
                </a:solidFill>
              </a:rPr>
              <a:t>			SOC 4403 Contemporary Social Theory</a:t>
            </a:r>
          </a:p>
          <a:p>
            <a:pPr marL="0" lvl="5" indent="0">
              <a:buNone/>
            </a:pPr>
            <a:r>
              <a:rPr lang="en-US" sz="4500" b="1" dirty="0">
                <a:solidFill>
                  <a:schemeClr val="bg1"/>
                </a:solidFill>
              </a:rPr>
              <a:t>			SOC electives  - 3000 level and up</a:t>
            </a:r>
          </a:p>
          <a:p>
            <a:pPr marL="0" lvl="5" indent="0">
              <a:buNone/>
            </a:pPr>
            <a:endParaRPr lang="en-US" sz="3700" b="1" dirty="0"/>
          </a:p>
          <a:p>
            <a:pPr marL="0" lvl="5" indent="0">
              <a:buNone/>
            </a:pPr>
            <a:endParaRPr lang="en-US" dirty="0"/>
          </a:p>
        </p:txBody>
      </p:sp>
    </p:spTree>
    <p:extLst>
      <p:ext uri="{BB962C8B-B14F-4D97-AF65-F5344CB8AC3E}">
        <p14:creationId xmlns:p14="http://schemas.microsoft.com/office/powerpoint/2010/main" val="391488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00CD7-4D3C-4292-B2C3-0F8736ED5ED7}"/>
              </a:ext>
            </a:extLst>
          </p:cNvPr>
          <p:cNvSpPr>
            <a:spLocks noGrp="1"/>
          </p:cNvSpPr>
          <p:nvPr>
            <p:ph type="title"/>
          </p:nvPr>
        </p:nvSpPr>
        <p:spPr/>
        <p:txBody>
          <a:bodyPr>
            <a:normAutofit/>
          </a:bodyPr>
          <a:lstStyle/>
          <a:p>
            <a:r>
              <a:rPr lang="en-US" dirty="0"/>
              <a:t>Course Sequences  </a:t>
            </a:r>
            <a:br>
              <a:rPr lang="en-US" dirty="0"/>
            </a:br>
            <a:r>
              <a:rPr lang="en-US" dirty="0"/>
              <a:t>	- Junior and Senior Year</a:t>
            </a:r>
          </a:p>
        </p:txBody>
      </p:sp>
      <p:sp>
        <p:nvSpPr>
          <p:cNvPr id="3" name="Content Placeholder 2">
            <a:extLst>
              <a:ext uri="{FF2B5EF4-FFF2-40B4-BE49-F238E27FC236}">
                <a16:creationId xmlns:a16="http://schemas.microsoft.com/office/drawing/2014/main" id="{4E8DBA3D-F0CB-4C22-BA8C-07BC92403CC0}"/>
              </a:ext>
            </a:extLst>
          </p:cNvPr>
          <p:cNvSpPr>
            <a:spLocks noGrp="1"/>
          </p:cNvSpPr>
          <p:nvPr>
            <p:ph idx="1"/>
          </p:nvPr>
        </p:nvSpPr>
        <p:spPr>
          <a:xfrm>
            <a:off x="427400" y="2149813"/>
            <a:ext cx="11566804" cy="4552543"/>
          </a:xfrm>
        </p:spPr>
        <p:txBody>
          <a:bodyPr>
            <a:normAutofit fontScale="92500" lnSpcReduction="10000"/>
          </a:bodyPr>
          <a:lstStyle/>
          <a:p>
            <a:pPr marL="0" lvl="5" indent="0">
              <a:buNone/>
            </a:pPr>
            <a:r>
              <a:rPr lang="en-US" sz="1800" b="1" dirty="0">
                <a:solidFill>
                  <a:schemeClr val="bg1"/>
                </a:solidFill>
              </a:rPr>
              <a:t>Semester 5 Fall: 		SOC elective courses – 3000 level and up</a:t>
            </a:r>
          </a:p>
          <a:p>
            <a:pPr marL="0" lvl="5" indent="0">
              <a:buNone/>
            </a:pPr>
            <a:r>
              <a:rPr lang="en-US" sz="1800" b="1" dirty="0">
                <a:solidFill>
                  <a:schemeClr val="bg1"/>
                </a:solidFill>
              </a:rPr>
              <a:t>			Free Elective Courses</a:t>
            </a:r>
          </a:p>
          <a:p>
            <a:pPr marL="0" lvl="5" indent="0">
              <a:buNone/>
            </a:pPr>
            <a:endParaRPr lang="en-US" sz="1800" b="1" dirty="0">
              <a:solidFill>
                <a:schemeClr val="bg1"/>
              </a:solidFill>
            </a:endParaRPr>
          </a:p>
          <a:p>
            <a:pPr marL="0" lvl="5" indent="0">
              <a:buNone/>
            </a:pPr>
            <a:r>
              <a:rPr lang="en-US" sz="1800" b="1" dirty="0">
                <a:solidFill>
                  <a:schemeClr val="bg1"/>
                </a:solidFill>
              </a:rPr>
              <a:t>Semester 6 Spring: 	SOC 4462 Power, Class, and Prestige</a:t>
            </a:r>
          </a:p>
          <a:p>
            <a:pPr marL="0" lvl="5" indent="0">
              <a:buNone/>
            </a:pPr>
            <a:r>
              <a:rPr lang="en-US" sz="1800" b="1" dirty="0">
                <a:solidFill>
                  <a:schemeClr val="bg1"/>
                </a:solidFill>
              </a:rPr>
              <a:t>			Elective Courses – sociology and free</a:t>
            </a:r>
          </a:p>
          <a:p>
            <a:pPr marL="0" lvl="5" indent="0">
              <a:buNone/>
            </a:pPr>
            <a:r>
              <a:rPr lang="en-US" sz="1800" b="1" dirty="0">
                <a:solidFill>
                  <a:schemeClr val="bg1"/>
                </a:solidFill>
              </a:rPr>
              <a:t>	</a:t>
            </a:r>
          </a:p>
          <a:p>
            <a:pPr marL="0" lvl="5" indent="0">
              <a:buNone/>
            </a:pPr>
            <a:r>
              <a:rPr lang="en-US" sz="1800" b="1" dirty="0">
                <a:solidFill>
                  <a:schemeClr val="bg1"/>
                </a:solidFill>
              </a:rPr>
              <a:t>Semester 7 and 8: 	finish with elective courses to reach:</a:t>
            </a:r>
          </a:p>
          <a:p>
            <a:pPr marL="0" lvl="5" indent="0">
              <a:buNone/>
            </a:pPr>
            <a:r>
              <a:rPr lang="en-US" sz="1800" b="1" dirty="0">
                <a:solidFill>
                  <a:schemeClr val="bg1"/>
                </a:solidFill>
              </a:rPr>
              <a:t>				</a:t>
            </a:r>
          </a:p>
          <a:p>
            <a:pPr marL="0" lvl="5" indent="0">
              <a:buNone/>
            </a:pPr>
            <a:r>
              <a:rPr lang="en-US" sz="1800" b="1" dirty="0">
                <a:solidFill>
                  <a:schemeClr val="bg1"/>
                </a:solidFill>
              </a:rPr>
              <a:t>			</a:t>
            </a:r>
            <a:r>
              <a:rPr lang="en-US" sz="2400" b="1" dirty="0">
                <a:solidFill>
                  <a:schemeClr val="bg1"/>
                </a:solidFill>
              </a:rPr>
              <a:t>120 total credits required for BA degree including: 	</a:t>
            </a:r>
          </a:p>
          <a:p>
            <a:pPr marL="0" lvl="5" indent="0">
              <a:buNone/>
            </a:pPr>
            <a:r>
              <a:rPr lang="en-US" sz="2400" b="1" dirty="0">
                <a:solidFill>
                  <a:schemeClr val="bg1"/>
                </a:solidFill>
              </a:rPr>
              <a:t>					36 credits in upper division courses 	</a:t>
            </a:r>
          </a:p>
          <a:p>
            <a:pPr marL="0" lvl="5" indent="0">
              <a:buNone/>
            </a:pPr>
            <a:r>
              <a:rPr lang="en-US" sz="2400" b="1" dirty="0">
                <a:solidFill>
                  <a:schemeClr val="bg1"/>
                </a:solidFill>
              </a:rPr>
              <a:t>					36 credits in general education courses</a:t>
            </a:r>
          </a:p>
          <a:p>
            <a:pPr marL="0" lvl="5" indent="0">
              <a:buNone/>
            </a:pPr>
            <a:r>
              <a:rPr lang="en-US" sz="2400" b="1" dirty="0">
                <a:solidFill>
                  <a:schemeClr val="bg1"/>
                </a:solidFill>
              </a:rPr>
              <a:t>					36 credits in Sociology </a:t>
            </a:r>
          </a:p>
          <a:p>
            <a:pPr marL="0" lvl="5" indent="0">
              <a:buNone/>
            </a:pPr>
            <a:r>
              <a:rPr lang="en-US" sz="1800" b="1" dirty="0">
                <a:solidFill>
                  <a:schemeClr val="bg1"/>
                </a:solidFill>
              </a:rPr>
              <a:t>			</a:t>
            </a:r>
          </a:p>
          <a:p>
            <a:pPr marL="0" lvl="5" indent="0">
              <a:buNone/>
            </a:pPr>
            <a:r>
              <a:rPr lang="en-US" sz="1800" b="1" dirty="0">
                <a:solidFill>
                  <a:schemeClr val="bg1"/>
                </a:solidFill>
              </a:rPr>
              <a:t>			</a:t>
            </a:r>
          </a:p>
          <a:p>
            <a:pPr marL="0" lvl="5" indent="0">
              <a:buNone/>
            </a:pPr>
            <a:r>
              <a:rPr lang="en-US" sz="1800" b="1" dirty="0">
                <a:solidFill>
                  <a:schemeClr val="bg1"/>
                </a:solidFill>
              </a:rPr>
              <a:t>		</a:t>
            </a:r>
          </a:p>
          <a:p>
            <a:endParaRPr lang="en-US" dirty="0"/>
          </a:p>
        </p:txBody>
      </p:sp>
    </p:spTree>
    <p:extLst>
      <p:ext uri="{BB962C8B-B14F-4D97-AF65-F5344CB8AC3E}">
        <p14:creationId xmlns:p14="http://schemas.microsoft.com/office/powerpoint/2010/main" val="2407296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Sequences of Courses – Tips	</a:t>
            </a:r>
          </a:p>
        </p:txBody>
      </p:sp>
      <p:sp>
        <p:nvSpPr>
          <p:cNvPr id="3" name="Content Placeholder 2"/>
          <p:cNvSpPr>
            <a:spLocks noGrp="1"/>
          </p:cNvSpPr>
          <p:nvPr>
            <p:ph idx="1"/>
          </p:nvPr>
        </p:nvSpPr>
        <p:spPr>
          <a:xfrm>
            <a:off x="680321" y="2336873"/>
            <a:ext cx="10361490" cy="4044472"/>
          </a:xfrm>
        </p:spPr>
        <p:txBody>
          <a:bodyPr>
            <a:normAutofit/>
          </a:bodyPr>
          <a:lstStyle/>
          <a:p>
            <a:r>
              <a:rPr lang="en-US" b="1" dirty="0">
                <a:solidFill>
                  <a:schemeClr val="bg1"/>
                </a:solidFill>
              </a:rPr>
              <a:t>Take SOC 1101 first, then take a lower level elective early   </a:t>
            </a:r>
          </a:p>
          <a:p>
            <a:r>
              <a:rPr lang="en-US" b="1" dirty="0">
                <a:solidFill>
                  <a:schemeClr val="bg1"/>
                </a:solidFill>
              </a:rPr>
              <a:t>SOC 3308 and SOC 3301 are only offered in FALL</a:t>
            </a:r>
          </a:p>
          <a:p>
            <a:r>
              <a:rPr lang="en-US" b="1" dirty="0">
                <a:solidFill>
                  <a:schemeClr val="bg1"/>
                </a:solidFill>
              </a:rPr>
              <a:t>SOC 4403 and SOC 4462 are only offered in SPRING</a:t>
            </a:r>
          </a:p>
          <a:p>
            <a:r>
              <a:rPr lang="en-US" b="1" dirty="0">
                <a:solidFill>
                  <a:schemeClr val="bg1"/>
                </a:solidFill>
              </a:rPr>
              <a:t>Take SOC 3308, then SOC 3309 </a:t>
            </a:r>
          </a:p>
          <a:p>
            <a:r>
              <a:rPr lang="en-US" b="1" dirty="0">
                <a:solidFill>
                  <a:schemeClr val="bg1"/>
                </a:solidFill>
              </a:rPr>
              <a:t>Take SOC 3301, then SOC 4403</a:t>
            </a:r>
          </a:p>
          <a:p>
            <a:r>
              <a:rPr lang="en-US" b="1" dirty="0">
                <a:solidFill>
                  <a:schemeClr val="bg1"/>
                </a:solidFill>
              </a:rPr>
              <a:t>Some electives (upper and lower level) are offered in SUMMER</a:t>
            </a:r>
          </a:p>
          <a:p>
            <a:r>
              <a:rPr lang="en-US" b="1" dirty="0">
                <a:solidFill>
                  <a:schemeClr val="bg1"/>
                </a:solidFill>
              </a:rPr>
              <a:t>SOC 3308 is often also offered in SUMMER</a:t>
            </a:r>
          </a:p>
          <a:p>
            <a:r>
              <a:rPr lang="en-US" b="1" dirty="0">
                <a:solidFill>
                  <a:schemeClr val="bg1"/>
                </a:solidFill>
              </a:rPr>
              <a:t>Don’t jump to 4000 level courses too early</a:t>
            </a:r>
          </a:p>
        </p:txBody>
      </p:sp>
    </p:spTree>
    <p:extLst>
      <p:ext uri="{BB962C8B-B14F-4D97-AF65-F5344CB8AC3E}">
        <p14:creationId xmlns:p14="http://schemas.microsoft.com/office/powerpoint/2010/main" val="1748380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298D-3F31-4C79-958F-20AC4C85050B}"/>
              </a:ext>
            </a:extLst>
          </p:cNvPr>
          <p:cNvSpPr>
            <a:spLocks noGrp="1"/>
          </p:cNvSpPr>
          <p:nvPr>
            <p:ph type="title"/>
          </p:nvPr>
        </p:nvSpPr>
        <p:spPr/>
        <p:txBody>
          <a:bodyPr/>
          <a:lstStyle/>
          <a:p>
            <a:r>
              <a:rPr lang="en-US" dirty="0"/>
              <a:t>“Weird”	Courses – not just for anybody</a:t>
            </a:r>
          </a:p>
        </p:txBody>
      </p:sp>
      <p:sp>
        <p:nvSpPr>
          <p:cNvPr id="3" name="Content Placeholder 2">
            <a:extLst>
              <a:ext uri="{FF2B5EF4-FFF2-40B4-BE49-F238E27FC236}">
                <a16:creationId xmlns:a16="http://schemas.microsoft.com/office/drawing/2014/main" id="{AB89D07E-78D4-4E98-B3E0-19A5B8885CF5}"/>
              </a:ext>
            </a:extLst>
          </p:cNvPr>
          <p:cNvSpPr>
            <a:spLocks noGrp="1"/>
          </p:cNvSpPr>
          <p:nvPr>
            <p:ph idx="1"/>
          </p:nvPr>
        </p:nvSpPr>
        <p:spPr>
          <a:xfrm>
            <a:off x="680321" y="2113472"/>
            <a:ext cx="11137868" cy="4166557"/>
          </a:xfrm>
        </p:spPr>
        <p:txBody>
          <a:bodyPr>
            <a:normAutofit fontScale="92500" lnSpcReduction="10000"/>
          </a:bodyPr>
          <a:lstStyle/>
          <a:p>
            <a:pPr marL="0" indent="0">
              <a:buNone/>
            </a:pPr>
            <a:r>
              <a:rPr lang="en-US" b="1" dirty="0">
                <a:solidFill>
                  <a:schemeClr val="bg1"/>
                </a:solidFill>
              </a:rPr>
              <a:t>SOC 4482 Sociology Internship	</a:t>
            </a:r>
          </a:p>
          <a:p>
            <a:pPr marL="0" indent="0">
              <a:buNone/>
            </a:pPr>
            <a:r>
              <a:rPr lang="en-US" b="1" dirty="0">
                <a:solidFill>
                  <a:schemeClr val="bg1"/>
                </a:solidFill>
              </a:rPr>
              <a:t>	</a:t>
            </a:r>
            <a:r>
              <a:rPr lang="en-US" sz="2200" dirty="0">
                <a:solidFill>
                  <a:schemeClr val="bg1"/>
                </a:solidFill>
              </a:rPr>
              <a:t>1-3 Credits, may be repeated for up to 6 credit; 2.5 hours of work for each credit</a:t>
            </a:r>
          </a:p>
          <a:p>
            <a:pPr marL="457200" lvl="1" indent="0">
              <a:buNone/>
            </a:pPr>
            <a:r>
              <a:rPr lang="en-US" dirty="0">
                <a:solidFill>
                  <a:schemeClr val="bg1"/>
                </a:solidFill>
              </a:rPr>
              <a:t>	Offered on Demand</a:t>
            </a:r>
          </a:p>
          <a:p>
            <a:pPr marL="457200" lvl="1" indent="0">
              <a:buNone/>
            </a:pPr>
            <a:r>
              <a:rPr lang="en-US" dirty="0">
                <a:solidFill>
                  <a:schemeClr val="bg1"/>
                </a:solidFill>
              </a:rPr>
              <a:t>	Prerequisites: Permission of Instructor; Junior status; minimum of 12 hours and 3.0 GPA in 	sociology.</a:t>
            </a:r>
          </a:p>
          <a:p>
            <a:pPr marL="457200" lvl="1" indent="0">
              <a:buNone/>
            </a:pPr>
            <a:r>
              <a:rPr lang="en-US" dirty="0">
                <a:solidFill>
                  <a:schemeClr val="bg1"/>
                </a:solidFill>
              </a:rPr>
              <a:t>	</a:t>
            </a:r>
          </a:p>
          <a:p>
            <a:pPr marL="60325" lvl="1" indent="0">
              <a:buNone/>
            </a:pPr>
            <a:r>
              <a:rPr lang="en-US" sz="2400" b="1" dirty="0">
                <a:solidFill>
                  <a:schemeClr val="bg1"/>
                </a:solidFill>
              </a:rPr>
              <a:t>SOC 4483 Independent Problems</a:t>
            </a:r>
          </a:p>
          <a:p>
            <a:pPr marL="60325" lvl="1" indent="0">
              <a:buNone/>
            </a:pPr>
            <a:r>
              <a:rPr lang="en-US" dirty="0">
                <a:solidFill>
                  <a:schemeClr val="bg1"/>
                </a:solidFill>
              </a:rPr>
              <a:t>	1-4 Credits, may be repeated for up to 6 credits    </a:t>
            </a:r>
          </a:p>
          <a:p>
            <a:pPr marL="60325" lvl="1" indent="0">
              <a:buNone/>
            </a:pPr>
            <a:r>
              <a:rPr lang="en-US" dirty="0">
                <a:solidFill>
                  <a:schemeClr val="bg1"/>
                </a:solidFill>
              </a:rPr>
              <a:t>	Offered on demand</a:t>
            </a:r>
          </a:p>
          <a:p>
            <a:pPr marL="60325" lvl="1" indent="0">
              <a:buNone/>
            </a:pPr>
            <a:r>
              <a:rPr lang="en-US" dirty="0">
                <a:solidFill>
                  <a:schemeClr val="bg1"/>
                </a:solidFill>
              </a:rPr>
              <a:t>	Prerequisites: Sociology major; Permission of Instructor; G.P.A. of 3.0 or higher and at least 	12 hours of sociology credits, advanced Junior Status. </a:t>
            </a:r>
          </a:p>
          <a:p>
            <a:pPr marL="60325" lvl="1" indent="0">
              <a:buNone/>
            </a:pPr>
            <a:endParaRPr lang="en-US" dirty="0">
              <a:solidFill>
                <a:schemeClr val="bg1"/>
              </a:solidFill>
            </a:endParaRPr>
          </a:p>
          <a:p>
            <a:pPr marL="60325" lvl="1" indent="0">
              <a:buNone/>
            </a:pPr>
            <a:r>
              <a:rPr lang="en-US" b="1" dirty="0">
                <a:solidFill>
                  <a:schemeClr val="bg1"/>
                </a:solidFill>
              </a:rPr>
              <a:t>SOC 4482 and SOC 4483 do not count towards required/elective courses for Sociology, but the credits count towards the 36 upper-division credits required by ISU for graduation.</a:t>
            </a:r>
          </a:p>
          <a:p>
            <a:pPr marL="60325" lvl="1" indent="396875"/>
            <a:endParaRPr lang="en-US" dirty="0"/>
          </a:p>
        </p:txBody>
      </p:sp>
    </p:spTree>
    <p:extLst>
      <p:ext uri="{BB962C8B-B14F-4D97-AF65-F5344CB8AC3E}">
        <p14:creationId xmlns:p14="http://schemas.microsoft.com/office/powerpoint/2010/main" val="1135449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F2CBE-F2CD-4315-AE94-1257DBE233EA}"/>
              </a:ext>
            </a:extLst>
          </p:cNvPr>
          <p:cNvSpPr>
            <a:spLocks noGrp="1"/>
          </p:cNvSpPr>
          <p:nvPr>
            <p:ph type="title"/>
          </p:nvPr>
        </p:nvSpPr>
        <p:spPr/>
        <p:txBody>
          <a:bodyPr/>
          <a:lstStyle/>
          <a:p>
            <a:r>
              <a:rPr lang="en-US" dirty="0"/>
              <a:t>How to make the most of your studies</a:t>
            </a:r>
          </a:p>
        </p:txBody>
      </p:sp>
      <p:sp>
        <p:nvSpPr>
          <p:cNvPr id="3" name="Content Placeholder 2">
            <a:extLst>
              <a:ext uri="{FF2B5EF4-FFF2-40B4-BE49-F238E27FC236}">
                <a16:creationId xmlns:a16="http://schemas.microsoft.com/office/drawing/2014/main" id="{96B7B1B3-EC2E-49C7-9815-C072EE5EAED0}"/>
              </a:ext>
            </a:extLst>
          </p:cNvPr>
          <p:cNvSpPr>
            <a:spLocks noGrp="1"/>
          </p:cNvSpPr>
          <p:nvPr>
            <p:ph idx="1"/>
          </p:nvPr>
        </p:nvSpPr>
        <p:spPr>
          <a:xfrm>
            <a:off x="680320" y="2130357"/>
            <a:ext cx="11265246" cy="4319081"/>
          </a:xfrm>
        </p:spPr>
        <p:txBody>
          <a:bodyPr>
            <a:normAutofit fontScale="77500" lnSpcReduction="20000"/>
          </a:bodyPr>
          <a:lstStyle/>
          <a:p>
            <a:pPr>
              <a:lnSpc>
                <a:spcPct val="160000"/>
              </a:lnSpc>
            </a:pPr>
            <a:r>
              <a:rPr lang="en-US" dirty="0">
                <a:solidFill>
                  <a:schemeClr val="bg1"/>
                </a:solidFill>
              </a:rPr>
              <a:t>Talk to us – </a:t>
            </a:r>
            <a:r>
              <a:rPr lang="en-US" b="1" dirty="0">
                <a:solidFill>
                  <a:schemeClr val="bg1"/>
                </a:solidFill>
              </a:rPr>
              <a:t>FREQUENTLY</a:t>
            </a:r>
            <a:r>
              <a:rPr lang="en-US" dirty="0">
                <a:solidFill>
                  <a:schemeClr val="bg1"/>
                </a:solidFill>
              </a:rPr>
              <a:t>!</a:t>
            </a:r>
          </a:p>
          <a:p>
            <a:pPr>
              <a:lnSpc>
                <a:spcPct val="160000"/>
              </a:lnSpc>
            </a:pPr>
            <a:r>
              <a:rPr lang="en-US" dirty="0">
                <a:solidFill>
                  <a:schemeClr val="bg1"/>
                </a:solidFill>
              </a:rPr>
              <a:t>Plan </a:t>
            </a:r>
            <a:r>
              <a:rPr lang="en-US" b="1" dirty="0">
                <a:solidFill>
                  <a:schemeClr val="bg1"/>
                </a:solidFill>
              </a:rPr>
              <a:t>AHEAD </a:t>
            </a:r>
            <a:r>
              <a:rPr lang="en-US" dirty="0">
                <a:solidFill>
                  <a:schemeClr val="bg1"/>
                </a:solidFill>
              </a:rPr>
              <a:t>– courses are not offered every semester!!</a:t>
            </a:r>
          </a:p>
          <a:p>
            <a:pPr>
              <a:lnSpc>
                <a:spcPct val="160000"/>
              </a:lnSpc>
            </a:pPr>
            <a:r>
              <a:rPr lang="en-US" dirty="0">
                <a:solidFill>
                  <a:schemeClr val="bg1"/>
                </a:solidFill>
              </a:rPr>
              <a:t>Take 1000 and 2000 level courses </a:t>
            </a:r>
            <a:r>
              <a:rPr lang="en-US" b="1" dirty="0">
                <a:solidFill>
                  <a:schemeClr val="bg1"/>
                </a:solidFill>
              </a:rPr>
              <a:t>FIRST</a:t>
            </a:r>
            <a:r>
              <a:rPr lang="en-US" dirty="0">
                <a:solidFill>
                  <a:schemeClr val="bg1"/>
                </a:solidFill>
              </a:rPr>
              <a:t>, </a:t>
            </a:r>
            <a:r>
              <a:rPr lang="en-US" b="1" dirty="0">
                <a:solidFill>
                  <a:schemeClr val="bg1"/>
                </a:solidFill>
              </a:rPr>
              <a:t>THEN</a:t>
            </a:r>
            <a:r>
              <a:rPr lang="en-US" dirty="0">
                <a:solidFill>
                  <a:schemeClr val="bg1"/>
                </a:solidFill>
              </a:rPr>
              <a:t> advance to 3000 and </a:t>
            </a:r>
            <a:r>
              <a:rPr lang="en-US" b="1" dirty="0">
                <a:solidFill>
                  <a:schemeClr val="bg1"/>
                </a:solidFill>
              </a:rPr>
              <a:t>THEN</a:t>
            </a:r>
            <a:r>
              <a:rPr lang="en-US" dirty="0">
                <a:solidFill>
                  <a:schemeClr val="bg1"/>
                </a:solidFill>
              </a:rPr>
              <a:t> to 4000 level courses. </a:t>
            </a:r>
          </a:p>
          <a:p>
            <a:pPr>
              <a:lnSpc>
                <a:spcPct val="160000"/>
              </a:lnSpc>
            </a:pPr>
            <a:r>
              <a:rPr lang="en-US" dirty="0">
                <a:solidFill>
                  <a:schemeClr val="bg1"/>
                </a:solidFill>
              </a:rPr>
              <a:t>Expect </a:t>
            </a:r>
            <a:r>
              <a:rPr lang="en-US" b="1" dirty="0">
                <a:solidFill>
                  <a:schemeClr val="bg1"/>
                </a:solidFill>
              </a:rPr>
              <a:t>HIGHER</a:t>
            </a:r>
            <a:r>
              <a:rPr lang="en-US" dirty="0">
                <a:solidFill>
                  <a:schemeClr val="bg1"/>
                </a:solidFill>
              </a:rPr>
              <a:t> expectations, </a:t>
            </a:r>
            <a:r>
              <a:rPr lang="en-US" b="1" dirty="0">
                <a:solidFill>
                  <a:schemeClr val="bg1"/>
                </a:solidFill>
              </a:rPr>
              <a:t>MORE</a:t>
            </a:r>
            <a:r>
              <a:rPr lang="en-US" dirty="0">
                <a:solidFill>
                  <a:schemeClr val="bg1"/>
                </a:solidFill>
              </a:rPr>
              <a:t> work, and </a:t>
            </a:r>
            <a:r>
              <a:rPr lang="en-US" b="1" dirty="0">
                <a:solidFill>
                  <a:schemeClr val="bg1"/>
                </a:solidFill>
              </a:rPr>
              <a:t>MORE</a:t>
            </a:r>
            <a:r>
              <a:rPr lang="en-US" dirty="0">
                <a:solidFill>
                  <a:schemeClr val="bg1"/>
                </a:solidFill>
              </a:rPr>
              <a:t> complex assignments at the 3000 and 4000 level of courses.</a:t>
            </a:r>
          </a:p>
          <a:p>
            <a:pPr>
              <a:lnSpc>
                <a:spcPct val="160000"/>
              </a:lnSpc>
            </a:pPr>
            <a:r>
              <a:rPr lang="en-US" dirty="0">
                <a:solidFill>
                  <a:schemeClr val="bg1"/>
                </a:solidFill>
              </a:rPr>
              <a:t>Read your syllabi – </a:t>
            </a:r>
            <a:r>
              <a:rPr lang="en-US" b="1" dirty="0">
                <a:solidFill>
                  <a:schemeClr val="bg1"/>
                </a:solidFill>
              </a:rPr>
              <a:t>CAREFULLY</a:t>
            </a:r>
            <a:r>
              <a:rPr lang="en-US" dirty="0">
                <a:solidFill>
                  <a:schemeClr val="bg1"/>
                </a:solidFill>
              </a:rPr>
              <a:t>!</a:t>
            </a:r>
          </a:p>
          <a:p>
            <a:pPr>
              <a:lnSpc>
                <a:spcPct val="160000"/>
              </a:lnSpc>
            </a:pPr>
            <a:r>
              <a:rPr lang="en-US" b="1" dirty="0">
                <a:solidFill>
                  <a:schemeClr val="bg1"/>
                </a:solidFill>
              </a:rPr>
              <a:t>READ, READ, READ</a:t>
            </a:r>
          </a:p>
          <a:p>
            <a:pPr>
              <a:lnSpc>
                <a:spcPct val="160000"/>
              </a:lnSpc>
            </a:pPr>
            <a:r>
              <a:rPr lang="en-US" b="1" dirty="0">
                <a:solidFill>
                  <a:schemeClr val="bg1"/>
                </a:solidFill>
              </a:rPr>
              <a:t>WRITE, WRITE, WRITE </a:t>
            </a:r>
            <a:r>
              <a:rPr lang="en-US" dirty="0">
                <a:solidFill>
                  <a:schemeClr val="bg1"/>
                </a:solidFill>
              </a:rPr>
              <a:t>- Writing takes practice. Do it </a:t>
            </a:r>
            <a:r>
              <a:rPr lang="en-US" b="1" dirty="0">
                <a:solidFill>
                  <a:schemeClr val="bg1"/>
                </a:solidFill>
              </a:rPr>
              <a:t>OFTEN</a:t>
            </a:r>
            <a:r>
              <a:rPr lang="en-US" dirty="0">
                <a:solidFill>
                  <a:schemeClr val="bg1"/>
                </a:solidFill>
              </a:rPr>
              <a:t> and </a:t>
            </a:r>
            <a:r>
              <a:rPr lang="en-US" b="1" dirty="0">
                <a:solidFill>
                  <a:schemeClr val="bg1"/>
                </a:solidFill>
              </a:rPr>
              <a:t>REPEAT</a:t>
            </a:r>
            <a:r>
              <a:rPr lang="en-US" dirty="0">
                <a:solidFill>
                  <a:schemeClr val="bg1"/>
                </a:solidFill>
              </a:rPr>
              <a:t>! </a:t>
            </a:r>
          </a:p>
          <a:p>
            <a:endParaRPr lang="en-US" dirty="0"/>
          </a:p>
        </p:txBody>
      </p:sp>
    </p:spTree>
    <p:extLst>
      <p:ext uri="{BB962C8B-B14F-4D97-AF65-F5344CB8AC3E}">
        <p14:creationId xmlns:p14="http://schemas.microsoft.com/office/powerpoint/2010/main" val="414622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D17A-FB8F-41FD-8D3D-EA77C260D867}"/>
              </a:ext>
            </a:extLst>
          </p:cNvPr>
          <p:cNvSpPr>
            <a:spLocks noGrp="1"/>
          </p:cNvSpPr>
          <p:nvPr>
            <p:ph type="title"/>
          </p:nvPr>
        </p:nvSpPr>
        <p:spPr/>
        <p:txBody>
          <a:bodyPr/>
          <a:lstStyle/>
          <a:p>
            <a:r>
              <a:rPr lang="en-US" dirty="0"/>
              <a:t>Our Program	- What do we offer?</a:t>
            </a:r>
          </a:p>
        </p:txBody>
      </p:sp>
      <p:sp>
        <p:nvSpPr>
          <p:cNvPr id="3" name="Content Placeholder 2">
            <a:extLst>
              <a:ext uri="{FF2B5EF4-FFF2-40B4-BE49-F238E27FC236}">
                <a16:creationId xmlns:a16="http://schemas.microsoft.com/office/drawing/2014/main" id="{1369A32A-4DA6-4CD5-AB00-DB084903ADB0}"/>
              </a:ext>
            </a:extLst>
          </p:cNvPr>
          <p:cNvSpPr>
            <a:spLocks noGrp="1"/>
          </p:cNvSpPr>
          <p:nvPr>
            <p:ph idx="1"/>
          </p:nvPr>
        </p:nvSpPr>
        <p:spPr/>
        <p:txBody>
          <a:bodyPr>
            <a:normAutofit lnSpcReduction="10000"/>
          </a:bodyPr>
          <a:lstStyle/>
          <a:p>
            <a:pPr algn="ctr"/>
            <a:r>
              <a:rPr lang="en-US" b="1" dirty="0">
                <a:solidFill>
                  <a:schemeClr val="bg1"/>
                </a:solidFill>
              </a:rPr>
              <a:t>BA in Sociology</a:t>
            </a:r>
          </a:p>
          <a:p>
            <a:pPr algn="ctr"/>
            <a:endParaRPr lang="en-US" b="1" dirty="0">
              <a:solidFill>
                <a:schemeClr val="bg1"/>
              </a:solidFill>
            </a:endParaRPr>
          </a:p>
          <a:p>
            <a:pPr algn="ctr"/>
            <a:r>
              <a:rPr lang="en-US" b="1" dirty="0">
                <a:solidFill>
                  <a:schemeClr val="bg1"/>
                </a:solidFill>
              </a:rPr>
              <a:t>BA in Sociology with a concentration in Criminology</a:t>
            </a:r>
          </a:p>
          <a:p>
            <a:pPr marL="0" indent="0" algn="ctr">
              <a:buNone/>
            </a:pPr>
            <a:endParaRPr lang="en-US" b="1" dirty="0">
              <a:solidFill>
                <a:schemeClr val="bg1"/>
              </a:solidFill>
            </a:endParaRPr>
          </a:p>
          <a:p>
            <a:pPr algn="ctr"/>
            <a:r>
              <a:rPr lang="en-US" b="1" dirty="0">
                <a:solidFill>
                  <a:schemeClr val="bg1"/>
                </a:solidFill>
              </a:rPr>
              <a:t>Minor in Sociology</a:t>
            </a:r>
          </a:p>
          <a:p>
            <a:pPr marL="0" lvl="0" indent="0">
              <a:buNone/>
            </a:pPr>
            <a:endParaRPr lang="en-US" dirty="0">
              <a:solidFill>
                <a:prstClr val="black"/>
              </a:solidFill>
            </a:endParaRPr>
          </a:p>
          <a:p>
            <a:pPr marL="0" lvl="0" indent="0">
              <a:buNone/>
            </a:pPr>
            <a:r>
              <a:rPr lang="en-US" dirty="0">
                <a:solidFill>
                  <a:prstClr val="black"/>
                </a:solidFill>
              </a:rPr>
              <a:t>Average numbers of majors in Sociology in recent years:	80-90 </a:t>
            </a:r>
          </a:p>
          <a:p>
            <a:pPr marL="0" lvl="0" indent="0">
              <a:buNone/>
            </a:pPr>
            <a:r>
              <a:rPr lang="en-US" dirty="0">
                <a:solidFill>
                  <a:prstClr val="black"/>
                </a:solidFill>
              </a:rPr>
              <a:t>Average number of minors in Sociology in recent years:  	20-30</a:t>
            </a:r>
          </a:p>
          <a:p>
            <a:pPr marL="0" indent="0">
              <a:buNone/>
            </a:pPr>
            <a:endParaRPr lang="en-US" dirty="0">
              <a:solidFill>
                <a:schemeClr val="bg1"/>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12090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68E7-8EF3-416B-8D16-C9207BAD55E6}"/>
              </a:ext>
            </a:extLst>
          </p:cNvPr>
          <p:cNvSpPr>
            <a:spLocks noGrp="1"/>
          </p:cNvSpPr>
          <p:nvPr>
            <p:ph type="title"/>
          </p:nvPr>
        </p:nvSpPr>
        <p:spPr/>
        <p:txBody>
          <a:bodyPr/>
          <a:lstStyle/>
          <a:p>
            <a:r>
              <a:rPr lang="en-US" dirty="0"/>
              <a:t>How to make the most out of your </a:t>
            </a:r>
            <a:br>
              <a:rPr lang="en-US" dirty="0"/>
            </a:br>
            <a:r>
              <a:rPr lang="en-US" dirty="0"/>
              <a:t>degree – tips for employment</a:t>
            </a:r>
          </a:p>
        </p:txBody>
      </p:sp>
      <p:sp>
        <p:nvSpPr>
          <p:cNvPr id="3" name="Content Placeholder 2">
            <a:extLst>
              <a:ext uri="{FF2B5EF4-FFF2-40B4-BE49-F238E27FC236}">
                <a16:creationId xmlns:a16="http://schemas.microsoft.com/office/drawing/2014/main" id="{5ABA538B-9A83-4996-AA52-6F019C9700A4}"/>
              </a:ext>
            </a:extLst>
          </p:cNvPr>
          <p:cNvSpPr>
            <a:spLocks noGrp="1"/>
          </p:cNvSpPr>
          <p:nvPr>
            <p:ph idx="1"/>
          </p:nvPr>
        </p:nvSpPr>
        <p:spPr>
          <a:xfrm>
            <a:off x="680321" y="2183531"/>
            <a:ext cx="10603030" cy="3680524"/>
          </a:xfrm>
          <a:effectLst>
            <a:outerShdw blurRad="50800" dist="38100" dir="18900000" algn="bl" rotWithShape="0">
              <a:prstClr val="black">
                <a:alpha val="40000"/>
              </a:prstClr>
            </a:outerShdw>
          </a:effectLst>
        </p:spPr>
        <p:txBody>
          <a:bodyPr>
            <a:normAutofit lnSpcReduction="10000"/>
          </a:bodyPr>
          <a:lstStyle/>
          <a:p>
            <a:pPr marL="0" indent="0" algn="ctr">
              <a:buNone/>
            </a:pPr>
            <a:endParaRPr lang="en-US" sz="3200" b="1" dirty="0">
              <a:solidFill>
                <a:schemeClr val="bg1"/>
              </a:solidFill>
            </a:endParaRPr>
          </a:p>
          <a:p>
            <a:pPr marL="0" indent="0" algn="ctr">
              <a:buNone/>
            </a:pPr>
            <a:endParaRPr lang="en-US" sz="4000" b="1" dirty="0">
              <a:solidFill>
                <a:schemeClr val="bg1"/>
              </a:solidFill>
            </a:endParaRPr>
          </a:p>
          <a:p>
            <a:pPr marL="0" indent="0" algn="ctr">
              <a:buNone/>
            </a:pPr>
            <a:r>
              <a:rPr lang="en-US" sz="4000" b="1" dirty="0">
                <a:solidFill>
                  <a:schemeClr val="bg1"/>
                </a:solidFill>
              </a:rPr>
              <a:t>Sell the SKILLS! </a:t>
            </a:r>
          </a:p>
          <a:p>
            <a:pPr marL="0" indent="0" algn="ctr">
              <a:buNone/>
            </a:pPr>
            <a:endParaRPr lang="en-US" sz="4000" b="1" dirty="0">
              <a:solidFill>
                <a:schemeClr val="bg1"/>
              </a:solidFill>
            </a:endParaRPr>
          </a:p>
          <a:p>
            <a:pPr marL="0" indent="0" algn="ctr">
              <a:buNone/>
            </a:pPr>
            <a:r>
              <a:rPr lang="en-US" sz="4000" b="1" dirty="0">
                <a:solidFill>
                  <a:schemeClr val="bg1"/>
                </a:solidFill>
              </a:rPr>
              <a:t> Show people who you are, what you have done and what you have learned.</a:t>
            </a:r>
          </a:p>
          <a:p>
            <a:pPr marL="0" indent="0" algn="ctr">
              <a:buNone/>
            </a:pPr>
            <a:endParaRPr lang="en-US" sz="4000" b="1" dirty="0">
              <a:solidFill>
                <a:schemeClr val="bg1"/>
              </a:solidFill>
            </a:endParaRPr>
          </a:p>
        </p:txBody>
      </p:sp>
    </p:spTree>
    <p:extLst>
      <p:ext uri="{BB962C8B-B14F-4D97-AF65-F5344CB8AC3E}">
        <p14:creationId xmlns:p14="http://schemas.microsoft.com/office/powerpoint/2010/main" val="3435507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BB82-E807-4876-9090-52D846586F3E}"/>
              </a:ext>
            </a:extLst>
          </p:cNvPr>
          <p:cNvSpPr>
            <a:spLocks noGrp="1"/>
          </p:cNvSpPr>
          <p:nvPr>
            <p:ph type="title"/>
          </p:nvPr>
        </p:nvSpPr>
        <p:spPr/>
        <p:txBody>
          <a:bodyPr/>
          <a:lstStyle/>
          <a:p>
            <a:r>
              <a:rPr lang="en-US" dirty="0">
                <a:solidFill>
                  <a:prstClr val="white"/>
                </a:solidFill>
              </a:rPr>
              <a:t>How to make the most out of your </a:t>
            </a:r>
            <a:br>
              <a:rPr lang="en-US" dirty="0">
                <a:solidFill>
                  <a:prstClr val="white"/>
                </a:solidFill>
              </a:rPr>
            </a:br>
            <a:r>
              <a:rPr lang="en-US" dirty="0">
                <a:solidFill>
                  <a:prstClr val="white"/>
                </a:solidFill>
              </a:rPr>
              <a:t>degree – tips for employment</a:t>
            </a:r>
            <a:endParaRPr lang="en-US" dirty="0"/>
          </a:p>
        </p:txBody>
      </p:sp>
      <p:sp>
        <p:nvSpPr>
          <p:cNvPr id="3" name="Content Placeholder 2">
            <a:extLst>
              <a:ext uri="{FF2B5EF4-FFF2-40B4-BE49-F238E27FC236}">
                <a16:creationId xmlns:a16="http://schemas.microsoft.com/office/drawing/2014/main" id="{22E3DD3D-8DD4-480F-BD43-8C62E63B1107}"/>
              </a:ext>
            </a:extLst>
          </p:cNvPr>
          <p:cNvSpPr>
            <a:spLocks noGrp="1"/>
          </p:cNvSpPr>
          <p:nvPr>
            <p:ph idx="1"/>
          </p:nvPr>
        </p:nvSpPr>
        <p:spPr>
          <a:xfrm>
            <a:off x="680321" y="2336873"/>
            <a:ext cx="11215505" cy="4046674"/>
          </a:xfrm>
        </p:spPr>
        <p:txBody>
          <a:bodyPr>
            <a:normAutofit lnSpcReduction="10000"/>
          </a:bodyPr>
          <a:lstStyle/>
          <a:p>
            <a:pPr marL="0" indent="0">
              <a:buNone/>
            </a:pPr>
            <a:r>
              <a:rPr lang="en-US" dirty="0">
                <a:solidFill>
                  <a:schemeClr val="bg1"/>
                </a:solidFill>
              </a:rPr>
              <a:t>Assess Your Skills</a:t>
            </a:r>
          </a:p>
          <a:p>
            <a:pPr marL="0" indent="0">
              <a:buNone/>
            </a:pPr>
            <a:endParaRPr lang="en-US" dirty="0">
              <a:solidFill>
                <a:schemeClr val="bg1"/>
              </a:solidFill>
            </a:endParaRPr>
          </a:p>
          <a:p>
            <a:pPr marL="0" indent="0">
              <a:buNone/>
            </a:pPr>
            <a:r>
              <a:rPr lang="en-US" dirty="0">
                <a:solidFill>
                  <a:schemeClr val="bg1"/>
                </a:solidFill>
              </a:rPr>
              <a:t>Translate what you have learned in Sociology into the kinds of skills employers are looking for? </a:t>
            </a:r>
          </a:p>
          <a:p>
            <a:pPr marL="457200" lvl="1" indent="0">
              <a:buNone/>
            </a:pPr>
            <a:endParaRPr lang="en-US" dirty="0">
              <a:solidFill>
                <a:schemeClr val="bg1"/>
              </a:solidFill>
            </a:endParaRPr>
          </a:p>
          <a:p>
            <a:pPr marL="457200" lvl="1" indent="0">
              <a:buNone/>
            </a:pPr>
            <a:r>
              <a:rPr lang="en-US" dirty="0">
                <a:solidFill>
                  <a:schemeClr val="bg1"/>
                </a:solidFill>
              </a:rPr>
              <a:t>Examples: </a:t>
            </a:r>
          </a:p>
          <a:p>
            <a:pPr marL="457200" lvl="1" indent="0">
              <a:buNone/>
            </a:pPr>
            <a:r>
              <a:rPr lang="en-US" dirty="0">
                <a:solidFill>
                  <a:schemeClr val="bg1"/>
                </a:solidFill>
              </a:rPr>
              <a:t>	× Bringing a clear understanding of race/ethnicity/gender/sexuality and being 		   	   comfortable with the language to discuss identities is a REAL SKILL </a:t>
            </a:r>
          </a:p>
          <a:p>
            <a:pPr marL="457200" lvl="1" indent="0">
              <a:buNone/>
            </a:pPr>
            <a:r>
              <a:rPr lang="en-US" dirty="0">
                <a:solidFill>
                  <a:schemeClr val="bg1"/>
                </a:solidFill>
              </a:rPr>
              <a:t>	× Knowing how to create a survey and administer it to a representative sample of a 	   	   population is a REAL SKILL </a:t>
            </a:r>
          </a:p>
          <a:p>
            <a:pPr marL="457200" lvl="1" indent="0">
              <a:buNone/>
            </a:pPr>
            <a:r>
              <a:rPr lang="en-US" dirty="0">
                <a:solidFill>
                  <a:schemeClr val="bg1"/>
                </a:solidFill>
              </a:rPr>
              <a:t>	× Being able to conduct one-on-one interviews to gain information about a topic is a 	 	   REAL SKILL</a:t>
            </a:r>
          </a:p>
          <a:p>
            <a:endParaRPr lang="en-US" dirty="0"/>
          </a:p>
        </p:txBody>
      </p:sp>
    </p:spTree>
    <p:extLst>
      <p:ext uri="{BB962C8B-B14F-4D97-AF65-F5344CB8AC3E}">
        <p14:creationId xmlns:p14="http://schemas.microsoft.com/office/powerpoint/2010/main" val="3640484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skills do you have? </a:t>
            </a:r>
            <a:br>
              <a:rPr lang="en-US" dirty="0"/>
            </a:br>
            <a:r>
              <a:rPr lang="en-US" dirty="0"/>
              <a:t>	Tips for employment</a:t>
            </a:r>
          </a:p>
        </p:txBody>
      </p:sp>
      <p:sp>
        <p:nvSpPr>
          <p:cNvPr id="3" name="Content Placeholder 2"/>
          <p:cNvSpPr>
            <a:spLocks noGrp="1"/>
          </p:cNvSpPr>
          <p:nvPr>
            <p:ph idx="1"/>
          </p:nvPr>
        </p:nvSpPr>
        <p:spPr>
          <a:xfrm>
            <a:off x="680321" y="2346385"/>
            <a:ext cx="11172373" cy="3758388"/>
          </a:xfrm>
        </p:spPr>
        <p:txBody>
          <a:bodyPr>
            <a:normAutofit fontScale="85000" lnSpcReduction="10000"/>
          </a:bodyPr>
          <a:lstStyle/>
          <a:p>
            <a:pPr marL="0" indent="0">
              <a:buNone/>
            </a:pPr>
            <a:r>
              <a:rPr lang="en-US" b="1" dirty="0">
                <a:solidFill>
                  <a:schemeClr val="bg1"/>
                </a:solidFill>
              </a:rPr>
              <a:t>Communication</a:t>
            </a:r>
            <a:r>
              <a:rPr lang="en-US" dirty="0">
                <a:solidFill>
                  <a:schemeClr val="bg1"/>
                </a:solidFill>
              </a:rPr>
              <a:t>:    did you present ideas orally; write research papers; summarize literature; 			and listen carefully?</a:t>
            </a:r>
          </a:p>
          <a:p>
            <a:pPr marL="0" indent="0">
              <a:buNone/>
            </a:pPr>
            <a:r>
              <a:rPr lang="en-US" b="1" dirty="0">
                <a:solidFill>
                  <a:schemeClr val="bg1"/>
                </a:solidFill>
              </a:rPr>
              <a:t>Quantitative Reasoning</a:t>
            </a:r>
            <a:r>
              <a:rPr lang="en-US" dirty="0">
                <a:solidFill>
                  <a:schemeClr val="bg1"/>
                </a:solidFill>
              </a:rPr>
              <a:t>: can you use data to create tables? Can you interpret tables 				and draw conclusions? Can you analyze data using a statistical program?</a:t>
            </a:r>
          </a:p>
          <a:p>
            <a:pPr marL="0" indent="0">
              <a:buNone/>
            </a:pPr>
            <a:r>
              <a:rPr lang="en-US" b="1" dirty="0">
                <a:solidFill>
                  <a:schemeClr val="bg1"/>
                </a:solidFill>
              </a:rPr>
              <a:t>Qualitative Inquiry</a:t>
            </a:r>
            <a:r>
              <a:rPr lang="en-US" dirty="0">
                <a:solidFill>
                  <a:schemeClr val="bg1"/>
                </a:solidFill>
              </a:rPr>
              <a:t>: did you conduct interviews? Have you done any observations? Can 			you create a typology from those observations?</a:t>
            </a:r>
          </a:p>
          <a:p>
            <a:pPr marL="0" indent="0">
              <a:buNone/>
            </a:pPr>
            <a:r>
              <a:rPr lang="en-US" b="1" dirty="0">
                <a:solidFill>
                  <a:schemeClr val="bg1"/>
                </a:solidFill>
              </a:rPr>
              <a:t>Project Management</a:t>
            </a:r>
            <a:r>
              <a:rPr lang="en-US" dirty="0">
                <a:solidFill>
                  <a:schemeClr val="bg1"/>
                </a:solidFill>
              </a:rPr>
              <a:t>: did you do a research project or work on a team project? What 			was your role? What was your strength?</a:t>
            </a:r>
          </a:p>
          <a:p>
            <a:pPr marL="0" indent="0">
              <a:buNone/>
            </a:pPr>
            <a:r>
              <a:rPr lang="en-US" b="1" dirty="0">
                <a:solidFill>
                  <a:schemeClr val="bg1"/>
                </a:solidFill>
              </a:rPr>
              <a:t>Research Design</a:t>
            </a:r>
            <a:r>
              <a:rPr lang="en-US" dirty="0">
                <a:solidFill>
                  <a:schemeClr val="bg1"/>
                </a:solidFill>
              </a:rPr>
              <a:t>:  did you design research projects? What were your strengths? What 			parts of the research process did you most enjoy?</a:t>
            </a:r>
          </a:p>
          <a:p>
            <a:pPr marL="0" indent="0">
              <a:buNone/>
            </a:pPr>
            <a:r>
              <a:rPr lang="en-US" b="1" dirty="0">
                <a:solidFill>
                  <a:schemeClr val="bg1"/>
                </a:solidFill>
              </a:rPr>
              <a:t>Ethics/Engagement</a:t>
            </a:r>
            <a:r>
              <a:rPr lang="en-US" dirty="0">
                <a:solidFill>
                  <a:schemeClr val="bg1"/>
                </a:solidFill>
              </a:rPr>
              <a:t>:  did you have conversations about ethics? Do you want to work on 			projects that brings in underrepresented groups?</a:t>
            </a:r>
          </a:p>
          <a:p>
            <a:pPr marL="0" indent="0">
              <a:buNone/>
            </a:pPr>
            <a:endParaRPr lang="en-US" b="1" dirty="0">
              <a:solidFill>
                <a:schemeClr val="bg1"/>
              </a:solidFill>
            </a:endParaRPr>
          </a:p>
        </p:txBody>
      </p:sp>
    </p:spTree>
    <p:extLst>
      <p:ext uri="{BB962C8B-B14F-4D97-AF65-F5344CB8AC3E}">
        <p14:creationId xmlns:p14="http://schemas.microsoft.com/office/powerpoint/2010/main" val="4200564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D3C6-B4E0-46C4-B4C8-D4348F72729C}"/>
              </a:ext>
            </a:extLst>
          </p:cNvPr>
          <p:cNvSpPr>
            <a:spLocks noGrp="1"/>
          </p:cNvSpPr>
          <p:nvPr>
            <p:ph type="title"/>
          </p:nvPr>
        </p:nvSpPr>
        <p:spPr/>
        <p:txBody>
          <a:bodyPr/>
          <a:lstStyle/>
          <a:p>
            <a:r>
              <a:rPr lang="en-US" dirty="0"/>
              <a:t>What kind of job should I apply to?</a:t>
            </a:r>
            <a:br>
              <a:rPr lang="en-US" dirty="0"/>
            </a:br>
            <a:endParaRPr lang="en-US" dirty="0"/>
          </a:p>
        </p:txBody>
      </p:sp>
      <p:sp>
        <p:nvSpPr>
          <p:cNvPr id="3" name="Content Placeholder 2">
            <a:extLst>
              <a:ext uri="{FF2B5EF4-FFF2-40B4-BE49-F238E27FC236}">
                <a16:creationId xmlns:a16="http://schemas.microsoft.com/office/drawing/2014/main" id="{011BB79C-85B8-4900-858B-8F63293ED399}"/>
              </a:ext>
            </a:extLst>
          </p:cNvPr>
          <p:cNvSpPr>
            <a:spLocks noGrp="1"/>
          </p:cNvSpPr>
          <p:nvPr>
            <p:ph idx="1"/>
          </p:nvPr>
        </p:nvSpPr>
        <p:spPr>
          <a:xfrm>
            <a:off x="680321" y="2336872"/>
            <a:ext cx="10904954" cy="3767899"/>
          </a:xfrm>
        </p:spPr>
        <p:txBody>
          <a:bodyPr>
            <a:normAutofit fontScale="92500" lnSpcReduction="20000"/>
          </a:bodyPr>
          <a:lstStyle/>
          <a:p>
            <a:pPr marL="0" indent="0" algn="ctr">
              <a:buNone/>
            </a:pPr>
            <a:r>
              <a:rPr lang="en-US" sz="4000" b="1" dirty="0">
                <a:solidFill>
                  <a:schemeClr val="bg1"/>
                </a:solidFill>
              </a:rPr>
              <a:t>THINK!</a:t>
            </a:r>
          </a:p>
          <a:p>
            <a:pPr marL="0" indent="0" algn="ctr">
              <a:buNone/>
            </a:pPr>
            <a:endParaRPr lang="en-US" sz="3200" b="1" dirty="0">
              <a:solidFill>
                <a:schemeClr val="bg1"/>
              </a:solidFill>
            </a:endParaRPr>
          </a:p>
          <a:p>
            <a:pPr lvl="1" algn="ctr"/>
            <a:r>
              <a:rPr lang="en-US" sz="3200" b="1" dirty="0">
                <a:solidFill>
                  <a:schemeClr val="bg1"/>
                </a:solidFill>
              </a:rPr>
              <a:t>Who are you? </a:t>
            </a:r>
          </a:p>
          <a:p>
            <a:pPr lvl="1" algn="ctr"/>
            <a:endParaRPr lang="en-US" sz="3200" b="1" dirty="0">
              <a:solidFill>
                <a:schemeClr val="bg1"/>
              </a:solidFill>
            </a:endParaRPr>
          </a:p>
          <a:p>
            <a:pPr lvl="1" algn="ctr"/>
            <a:r>
              <a:rPr lang="en-US" sz="3200" b="1" dirty="0">
                <a:solidFill>
                  <a:schemeClr val="bg1"/>
                </a:solidFill>
              </a:rPr>
              <a:t>What do you want to do? </a:t>
            </a:r>
          </a:p>
          <a:p>
            <a:pPr lvl="1" algn="ctr"/>
            <a:endParaRPr lang="en-US" sz="3200" b="1" dirty="0">
              <a:solidFill>
                <a:schemeClr val="bg1"/>
              </a:solidFill>
            </a:endParaRPr>
          </a:p>
          <a:p>
            <a:pPr lvl="1" algn="ctr"/>
            <a:r>
              <a:rPr lang="en-US" sz="3200" b="1" dirty="0">
                <a:solidFill>
                  <a:schemeClr val="bg1"/>
                </a:solidFill>
              </a:rPr>
              <a:t>What are good at? </a:t>
            </a:r>
          </a:p>
          <a:p>
            <a:pPr marL="457200" lvl="1" indent="0" algn="ctr">
              <a:buNone/>
            </a:pPr>
            <a:endParaRPr lang="en-US" sz="3200" b="1" dirty="0">
              <a:solidFill>
                <a:schemeClr val="bg1"/>
              </a:solidFill>
            </a:endParaRPr>
          </a:p>
          <a:p>
            <a:pPr lvl="1" algn="ctr"/>
            <a:r>
              <a:rPr lang="en-US" sz="3200" b="1" dirty="0">
                <a:solidFill>
                  <a:schemeClr val="bg1"/>
                </a:solidFill>
              </a:rPr>
              <a:t>What you want your life to look like?</a:t>
            </a:r>
          </a:p>
        </p:txBody>
      </p:sp>
    </p:spTree>
    <p:extLst>
      <p:ext uri="{BB962C8B-B14F-4D97-AF65-F5344CB8AC3E}">
        <p14:creationId xmlns:p14="http://schemas.microsoft.com/office/powerpoint/2010/main" val="258391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8189-AF74-4645-B242-6C6848C1A511}"/>
              </a:ext>
            </a:extLst>
          </p:cNvPr>
          <p:cNvSpPr>
            <a:spLocks noGrp="1"/>
          </p:cNvSpPr>
          <p:nvPr>
            <p:ph type="title"/>
          </p:nvPr>
        </p:nvSpPr>
        <p:spPr/>
        <p:txBody>
          <a:bodyPr/>
          <a:lstStyle/>
          <a:p>
            <a:r>
              <a:rPr lang="en-US" dirty="0"/>
              <a:t>Questions?</a:t>
            </a:r>
          </a:p>
        </p:txBody>
      </p:sp>
      <p:pic>
        <p:nvPicPr>
          <p:cNvPr id="5" name="Content Placeholder 4">
            <a:extLst>
              <a:ext uri="{FF2B5EF4-FFF2-40B4-BE49-F238E27FC236}">
                <a16:creationId xmlns:a16="http://schemas.microsoft.com/office/drawing/2014/main" id="{B6A7784D-95BE-4E10-880B-DF01EECB69A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788841" y="2095969"/>
            <a:ext cx="6464216" cy="4309478"/>
          </a:xfrm>
        </p:spPr>
      </p:pic>
    </p:spTree>
    <p:extLst>
      <p:ext uri="{BB962C8B-B14F-4D97-AF65-F5344CB8AC3E}">
        <p14:creationId xmlns:p14="http://schemas.microsoft.com/office/powerpoint/2010/main" val="279406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44F0-2A22-4A42-AD8D-057F1C83CE17}"/>
              </a:ext>
            </a:extLst>
          </p:cNvPr>
          <p:cNvSpPr>
            <a:spLocks noGrp="1"/>
          </p:cNvSpPr>
          <p:nvPr>
            <p:ph type="title"/>
          </p:nvPr>
        </p:nvSpPr>
        <p:spPr/>
        <p:txBody>
          <a:bodyPr/>
          <a:lstStyle/>
          <a:p>
            <a:r>
              <a:rPr lang="en-US" dirty="0"/>
              <a:t>Our People</a:t>
            </a:r>
          </a:p>
        </p:txBody>
      </p:sp>
      <p:sp>
        <p:nvSpPr>
          <p:cNvPr id="3" name="Content Placeholder 2">
            <a:extLst>
              <a:ext uri="{FF2B5EF4-FFF2-40B4-BE49-F238E27FC236}">
                <a16:creationId xmlns:a16="http://schemas.microsoft.com/office/drawing/2014/main" id="{075C0B17-B734-41BD-9191-DCDDCF9689FF}"/>
              </a:ext>
            </a:extLst>
          </p:cNvPr>
          <p:cNvSpPr>
            <a:spLocks noGrp="1"/>
          </p:cNvSpPr>
          <p:nvPr>
            <p:ph idx="1"/>
          </p:nvPr>
        </p:nvSpPr>
        <p:spPr>
          <a:xfrm>
            <a:off x="411061" y="2424418"/>
            <a:ext cx="3540153" cy="3427882"/>
          </a:xfrm>
        </p:spPr>
        <p:txBody>
          <a:bodyPr>
            <a:normAutofit/>
          </a:bodyPr>
          <a:lstStyle/>
          <a:p>
            <a:pPr marL="0" indent="0">
              <a:buNone/>
            </a:pPr>
            <a:r>
              <a:rPr lang="en-US" sz="2000" b="1" dirty="0">
                <a:solidFill>
                  <a:schemeClr val="bg1"/>
                </a:solidFill>
              </a:rPr>
              <a:t>6 faculty members in sociology teach and advise the students in the BA program.</a:t>
            </a:r>
          </a:p>
          <a:p>
            <a:pPr marL="0" indent="0">
              <a:buNone/>
            </a:pPr>
            <a:r>
              <a:rPr lang="en-US" sz="2000" b="1" dirty="0">
                <a:solidFill>
                  <a:schemeClr val="bg1"/>
                </a:solidFill>
              </a:rPr>
              <a:t>Some Social Work faculty members also teach some sociology courses. </a:t>
            </a:r>
          </a:p>
        </p:txBody>
      </p:sp>
      <p:pic>
        <p:nvPicPr>
          <p:cNvPr id="4" name="Picture 3">
            <a:extLst>
              <a:ext uri="{FF2B5EF4-FFF2-40B4-BE49-F238E27FC236}">
                <a16:creationId xmlns:a16="http://schemas.microsoft.com/office/drawing/2014/main" id="{5C16470B-C70E-4013-A071-CC3E808A7D23}"/>
              </a:ext>
            </a:extLst>
          </p:cNvPr>
          <p:cNvPicPr>
            <a:picLocks noChangeAspect="1"/>
          </p:cNvPicPr>
          <p:nvPr/>
        </p:nvPicPr>
        <p:blipFill>
          <a:blip r:embed="rId2"/>
          <a:stretch>
            <a:fillRect/>
          </a:stretch>
        </p:blipFill>
        <p:spPr>
          <a:xfrm>
            <a:off x="4412609" y="2108608"/>
            <a:ext cx="6323124" cy="4217100"/>
          </a:xfrm>
          <a:prstGeom prst="rect">
            <a:avLst/>
          </a:prstGeom>
        </p:spPr>
      </p:pic>
      <p:pic>
        <p:nvPicPr>
          <p:cNvPr id="8" name="Picture 7">
            <a:extLst>
              <a:ext uri="{FF2B5EF4-FFF2-40B4-BE49-F238E27FC236}">
                <a16:creationId xmlns:a16="http://schemas.microsoft.com/office/drawing/2014/main" id="{C07E5F23-8193-416C-9BB1-67B6EE0DF056}"/>
              </a:ext>
            </a:extLst>
          </p:cNvPr>
          <p:cNvPicPr>
            <a:picLocks noChangeAspect="1"/>
          </p:cNvPicPr>
          <p:nvPr/>
        </p:nvPicPr>
        <p:blipFill>
          <a:blip r:embed="rId3"/>
          <a:stretch>
            <a:fillRect/>
          </a:stretch>
        </p:blipFill>
        <p:spPr>
          <a:xfrm>
            <a:off x="4412609" y="2635318"/>
            <a:ext cx="979475" cy="1845578"/>
          </a:xfrm>
          <a:prstGeom prst="rect">
            <a:avLst/>
          </a:prstGeom>
        </p:spPr>
      </p:pic>
      <p:pic>
        <p:nvPicPr>
          <p:cNvPr id="10" name="Picture 9">
            <a:extLst>
              <a:ext uri="{FF2B5EF4-FFF2-40B4-BE49-F238E27FC236}">
                <a16:creationId xmlns:a16="http://schemas.microsoft.com/office/drawing/2014/main" id="{FBD34808-B30F-4045-A5C1-860A81142B25}"/>
              </a:ext>
            </a:extLst>
          </p:cNvPr>
          <p:cNvPicPr>
            <a:picLocks noChangeAspect="1"/>
          </p:cNvPicPr>
          <p:nvPr/>
        </p:nvPicPr>
        <p:blipFill>
          <a:blip r:embed="rId4"/>
          <a:stretch>
            <a:fillRect/>
          </a:stretch>
        </p:blipFill>
        <p:spPr>
          <a:xfrm>
            <a:off x="8016021" y="3043054"/>
            <a:ext cx="1119285" cy="3282654"/>
          </a:xfrm>
          <a:prstGeom prst="rect">
            <a:avLst/>
          </a:prstGeom>
        </p:spPr>
      </p:pic>
    </p:spTree>
    <p:extLst>
      <p:ext uri="{BB962C8B-B14F-4D97-AF65-F5344CB8AC3E}">
        <p14:creationId xmlns:p14="http://schemas.microsoft.com/office/powerpoint/2010/main" val="3078101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8132-1766-4BDD-86BC-6BD62E9F1178}"/>
              </a:ext>
            </a:extLst>
          </p:cNvPr>
          <p:cNvSpPr>
            <a:spLocks noGrp="1"/>
          </p:cNvSpPr>
          <p:nvPr>
            <p:ph type="title"/>
          </p:nvPr>
        </p:nvSpPr>
        <p:spPr/>
        <p:txBody>
          <a:bodyPr/>
          <a:lstStyle/>
          <a:p>
            <a:r>
              <a:rPr lang="en-US" dirty="0"/>
              <a:t>Our People</a:t>
            </a:r>
            <a:r>
              <a:rPr lang="en-US"/>
              <a:t>	</a:t>
            </a:r>
            <a:endParaRPr lang="en-US" dirty="0"/>
          </a:p>
        </p:txBody>
      </p:sp>
      <p:sp>
        <p:nvSpPr>
          <p:cNvPr id="3" name="Content Placeholder 2">
            <a:extLst>
              <a:ext uri="{FF2B5EF4-FFF2-40B4-BE49-F238E27FC236}">
                <a16:creationId xmlns:a16="http://schemas.microsoft.com/office/drawing/2014/main" id="{75B36B9B-B98A-48AC-8C3D-D7513BA747C3}"/>
              </a:ext>
            </a:extLst>
          </p:cNvPr>
          <p:cNvSpPr>
            <a:spLocks noGrp="1"/>
          </p:cNvSpPr>
          <p:nvPr>
            <p:ph idx="1"/>
          </p:nvPr>
        </p:nvSpPr>
        <p:spPr>
          <a:xfrm>
            <a:off x="231747" y="2183457"/>
            <a:ext cx="11511679" cy="4234595"/>
          </a:xfrm>
        </p:spPr>
        <p:txBody>
          <a:bodyPr>
            <a:normAutofit fontScale="70000" lnSpcReduction="20000"/>
          </a:bodyPr>
          <a:lstStyle/>
          <a:p>
            <a:pPr>
              <a:lnSpc>
                <a:spcPct val="150000"/>
              </a:lnSpc>
            </a:pPr>
            <a:r>
              <a:rPr lang="en-US" b="1" dirty="0">
                <a:solidFill>
                  <a:schemeClr val="bg1"/>
                </a:solidFill>
              </a:rPr>
              <a:t>Morey Burnham, Ph.D.,  Assistant Professor – Environmental Sociology</a:t>
            </a:r>
          </a:p>
          <a:p>
            <a:pPr>
              <a:lnSpc>
                <a:spcPct val="150000"/>
              </a:lnSpc>
            </a:pPr>
            <a:r>
              <a:rPr lang="en-US" b="1" dirty="0">
                <a:solidFill>
                  <a:schemeClr val="bg1"/>
                </a:solidFill>
              </a:rPr>
              <a:t>Deirdre Caputo-Levine, Ph.D., Assistant Professor, Criminology</a:t>
            </a:r>
          </a:p>
          <a:p>
            <a:pPr>
              <a:lnSpc>
                <a:spcPct val="150000"/>
              </a:lnSpc>
            </a:pPr>
            <a:r>
              <a:rPr lang="en-US" b="1" dirty="0">
                <a:solidFill>
                  <a:schemeClr val="bg1"/>
                </a:solidFill>
              </a:rPr>
              <a:t>Scott </a:t>
            </a:r>
            <a:r>
              <a:rPr lang="en-US" b="1" dirty="0" err="1">
                <a:solidFill>
                  <a:schemeClr val="bg1"/>
                </a:solidFill>
              </a:rPr>
              <a:t>Contor</a:t>
            </a:r>
            <a:r>
              <a:rPr lang="en-US" b="1" dirty="0">
                <a:solidFill>
                  <a:schemeClr val="bg1"/>
                </a:solidFill>
              </a:rPr>
              <a:t>, M.A., Lecturer, Sociology</a:t>
            </a:r>
          </a:p>
          <a:p>
            <a:pPr>
              <a:lnSpc>
                <a:spcPct val="150000"/>
              </a:lnSpc>
            </a:pPr>
            <a:r>
              <a:rPr lang="en-US" b="1" dirty="0" err="1">
                <a:solidFill>
                  <a:schemeClr val="bg1"/>
                </a:solidFill>
              </a:rPr>
              <a:t>Gesine</a:t>
            </a:r>
            <a:r>
              <a:rPr lang="en-US" b="1" dirty="0">
                <a:solidFill>
                  <a:schemeClr val="bg1"/>
                </a:solidFill>
              </a:rPr>
              <a:t> Hearn, Associate Professor, Ph.D., BA Program Director, Health and Illness</a:t>
            </a:r>
          </a:p>
          <a:p>
            <a:pPr>
              <a:lnSpc>
                <a:spcPct val="150000"/>
              </a:lnSpc>
            </a:pPr>
            <a:r>
              <a:rPr lang="en-US" b="1" dirty="0">
                <a:solidFill>
                  <a:schemeClr val="bg1"/>
                </a:solidFill>
              </a:rPr>
              <a:t>Tony Hoskin, Ph.D., Professor, Criminology Program Director, Criminology</a:t>
            </a:r>
          </a:p>
          <a:p>
            <a:pPr>
              <a:lnSpc>
                <a:spcPct val="150000"/>
              </a:lnSpc>
            </a:pPr>
            <a:r>
              <a:rPr lang="en-US" b="1" dirty="0">
                <a:solidFill>
                  <a:schemeClr val="bg1"/>
                </a:solidFill>
              </a:rPr>
              <a:t>Sarah </a:t>
            </a:r>
            <a:r>
              <a:rPr lang="en-US" b="1" dirty="0" err="1">
                <a:solidFill>
                  <a:schemeClr val="bg1"/>
                </a:solidFill>
              </a:rPr>
              <a:t>Liftawi</a:t>
            </a:r>
            <a:r>
              <a:rPr lang="en-US" b="1" dirty="0">
                <a:solidFill>
                  <a:schemeClr val="bg1"/>
                </a:solidFill>
              </a:rPr>
              <a:t>, M.A., Lecturer, Criminology</a:t>
            </a:r>
          </a:p>
          <a:p>
            <a:pPr>
              <a:lnSpc>
                <a:spcPct val="150000"/>
              </a:lnSpc>
            </a:pPr>
            <a:r>
              <a:rPr lang="en-US" b="1" dirty="0">
                <a:solidFill>
                  <a:schemeClr val="bg1"/>
                </a:solidFill>
              </a:rPr>
              <a:t>Katrina Running, Ph.D., Associate Professor, MA Program Director, Environmental Sociology</a:t>
            </a:r>
          </a:p>
          <a:p>
            <a:pPr>
              <a:lnSpc>
                <a:spcPct val="150000"/>
              </a:lnSpc>
            </a:pPr>
            <a:r>
              <a:rPr lang="en-US" b="1" dirty="0">
                <a:solidFill>
                  <a:schemeClr val="bg1"/>
                </a:solidFill>
              </a:rPr>
              <a:t>Jeremy Thomas, Ph.D., Associate Professor, Department Chair, Director, Minor in Gender and 				Sexuality Studies; Religion and Sexuality</a:t>
            </a:r>
          </a:p>
          <a:p>
            <a:pPr>
              <a:lnSpc>
                <a:spcPct val="150000"/>
              </a:lnSpc>
            </a:pPr>
            <a:endParaRPr lang="en-US" b="1" dirty="0">
              <a:solidFill>
                <a:schemeClr val="bg1"/>
              </a:solidFill>
            </a:endParaRPr>
          </a:p>
        </p:txBody>
      </p:sp>
    </p:spTree>
    <p:extLst>
      <p:ext uri="{BB962C8B-B14F-4D97-AF65-F5344CB8AC3E}">
        <p14:creationId xmlns:p14="http://schemas.microsoft.com/office/powerpoint/2010/main" val="1781098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B164-410A-46C0-801E-496AA80C99B5}"/>
              </a:ext>
            </a:extLst>
          </p:cNvPr>
          <p:cNvSpPr>
            <a:spLocks noGrp="1"/>
          </p:cNvSpPr>
          <p:nvPr>
            <p:ph type="title"/>
          </p:nvPr>
        </p:nvSpPr>
        <p:spPr>
          <a:xfrm>
            <a:off x="680319" y="778395"/>
            <a:ext cx="9613861" cy="1080938"/>
          </a:xfrm>
        </p:spPr>
        <p:txBody>
          <a:bodyPr/>
          <a:lstStyle/>
          <a:p>
            <a:r>
              <a:rPr lang="en-US" b="1" dirty="0">
                <a:latin typeface="Trebuchet MS" panose="020B0603020202020204" pitchFamily="34" charset="0"/>
              </a:rPr>
              <a:t>What Is Sociology? – A refresher</a:t>
            </a:r>
            <a:br>
              <a:rPr lang="en-US" b="1" dirty="0">
                <a:latin typeface="Trebuchet MS" panose="020B0603020202020204" pitchFamily="34" charset="0"/>
              </a:rPr>
            </a:br>
            <a:endParaRPr lang="en-US"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49BE050E-AABA-49A5-A324-750CB4B74049}"/>
              </a:ext>
            </a:extLst>
          </p:cNvPr>
          <p:cNvSpPr>
            <a:spLocks noGrp="1"/>
          </p:cNvSpPr>
          <p:nvPr>
            <p:ph idx="1"/>
          </p:nvPr>
        </p:nvSpPr>
        <p:spPr>
          <a:xfrm>
            <a:off x="680319" y="2336873"/>
            <a:ext cx="10433158" cy="4037550"/>
          </a:xfrm>
        </p:spPr>
        <p:txBody>
          <a:bodyPr>
            <a:noAutofit/>
          </a:bodyPr>
          <a:lstStyle/>
          <a:p>
            <a:pPr marL="0" lvl="0" indent="0" algn="ctr" fontAlgn="base">
              <a:lnSpc>
                <a:spcPct val="100000"/>
              </a:lnSpc>
              <a:spcBef>
                <a:spcPct val="0"/>
              </a:spcBef>
              <a:spcAft>
                <a:spcPct val="0"/>
              </a:spcAft>
              <a:buNone/>
              <a:defRPr/>
            </a:pPr>
            <a:r>
              <a:rPr lang="en-US" b="1" dirty="0">
                <a:solidFill>
                  <a:schemeClr val="bg1"/>
                </a:solidFill>
              </a:rPr>
              <a:t>SOCIOLOGY</a:t>
            </a:r>
            <a:r>
              <a:rPr lang="en-US" dirty="0">
                <a:solidFill>
                  <a:schemeClr val="bg1"/>
                </a:solidFill>
              </a:rPr>
              <a:t> is the study of social life, social change, and the social causes and consequences of human behavior. Sociologists investigate the structure of groups, organizations, and societies and how people interact within these contexts. </a:t>
            </a:r>
          </a:p>
          <a:p>
            <a:pPr marL="0" lvl="0" indent="0" fontAlgn="base">
              <a:lnSpc>
                <a:spcPct val="100000"/>
              </a:lnSpc>
              <a:spcBef>
                <a:spcPct val="0"/>
              </a:spcBef>
              <a:spcAft>
                <a:spcPct val="0"/>
              </a:spcAft>
              <a:buNone/>
              <a:defRPr/>
            </a:pPr>
            <a:r>
              <a:rPr lang="en-US" dirty="0">
                <a:solidFill>
                  <a:schemeClr val="bg1"/>
                </a:solidFill>
              </a:rPr>
              <a:t>					</a:t>
            </a:r>
          </a:p>
          <a:p>
            <a:pPr marL="0" lvl="0" indent="0" algn="ctr" fontAlgn="base">
              <a:lnSpc>
                <a:spcPct val="100000"/>
              </a:lnSpc>
              <a:spcBef>
                <a:spcPct val="0"/>
              </a:spcBef>
              <a:spcAft>
                <a:spcPct val="0"/>
              </a:spcAft>
              <a:buNone/>
              <a:defRPr/>
            </a:pPr>
            <a:r>
              <a:rPr lang="en-US" dirty="0">
                <a:solidFill>
                  <a:schemeClr val="bg1"/>
                </a:solidFill>
              </a:rPr>
              <a:t>American Sociological Association 2014</a:t>
            </a:r>
          </a:p>
          <a:p>
            <a:endParaRPr lang="en-US" dirty="0"/>
          </a:p>
        </p:txBody>
      </p:sp>
    </p:spTree>
    <p:extLst>
      <p:ext uri="{BB962C8B-B14F-4D97-AF65-F5344CB8AC3E}">
        <p14:creationId xmlns:p14="http://schemas.microsoft.com/office/powerpoint/2010/main" val="2189858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3A3-0436-46D1-8C51-0753D9B91374}"/>
              </a:ext>
            </a:extLst>
          </p:cNvPr>
          <p:cNvSpPr>
            <a:spLocks noGrp="1"/>
          </p:cNvSpPr>
          <p:nvPr>
            <p:ph type="title"/>
          </p:nvPr>
        </p:nvSpPr>
        <p:spPr/>
        <p:txBody>
          <a:bodyPr/>
          <a:lstStyle/>
          <a:p>
            <a:r>
              <a:rPr lang="en-US" dirty="0"/>
              <a:t>Why study Sociology? </a:t>
            </a:r>
          </a:p>
        </p:txBody>
      </p:sp>
      <p:sp>
        <p:nvSpPr>
          <p:cNvPr id="3" name="Content Placeholder 2">
            <a:extLst>
              <a:ext uri="{FF2B5EF4-FFF2-40B4-BE49-F238E27FC236}">
                <a16:creationId xmlns:a16="http://schemas.microsoft.com/office/drawing/2014/main" id="{432FA9E7-959F-414E-8065-E082F1CCFAEC}"/>
              </a:ext>
            </a:extLst>
          </p:cNvPr>
          <p:cNvSpPr>
            <a:spLocks noGrp="1"/>
          </p:cNvSpPr>
          <p:nvPr>
            <p:ph idx="1"/>
          </p:nvPr>
        </p:nvSpPr>
        <p:spPr>
          <a:xfrm>
            <a:off x="680321" y="2336873"/>
            <a:ext cx="10216978" cy="3854202"/>
          </a:xfrm>
        </p:spPr>
        <p:txBody>
          <a:bodyPr>
            <a:normAutofit/>
          </a:bodyPr>
          <a:lstStyle/>
          <a:p>
            <a:pPr marL="0" indent="0">
              <a:buNone/>
            </a:pPr>
            <a:r>
              <a:rPr lang="en-US" dirty="0">
                <a:solidFill>
                  <a:schemeClr val="bg1"/>
                </a:solidFill>
              </a:rPr>
              <a:t>Sociology graduates work in a variety of occupational fields, including social services, counseling, marketing, sales, teaching, librarians, social science research, and management. </a:t>
            </a:r>
          </a:p>
          <a:p>
            <a:pPr marL="0" indent="0">
              <a:buNone/>
            </a:pPr>
            <a:endParaRPr lang="en-US" dirty="0">
              <a:solidFill>
                <a:schemeClr val="bg1"/>
              </a:solidFill>
            </a:endParaRPr>
          </a:p>
          <a:p>
            <a:pPr marL="0" indent="0">
              <a:buNone/>
            </a:pPr>
            <a:r>
              <a:rPr lang="en-US" dirty="0">
                <a:solidFill>
                  <a:schemeClr val="bg1"/>
                </a:solidFill>
              </a:rPr>
              <a:t>The Bureau of Labor Statistics projects a 5% increase in employment for sociologists from 2021 to 2031, as fast as the average rate for all occupations. </a:t>
            </a:r>
          </a:p>
          <a:p>
            <a:pPr marL="0" indent="0">
              <a:buNone/>
            </a:pPr>
            <a:endParaRPr lang="en-US" dirty="0">
              <a:solidFill>
                <a:schemeClr val="bg1"/>
              </a:solidFill>
            </a:endParaRPr>
          </a:p>
          <a:p>
            <a:pPr marL="0" indent="0">
              <a:buNone/>
            </a:pPr>
            <a:r>
              <a:rPr lang="en-US" dirty="0">
                <a:solidFill>
                  <a:schemeClr val="bg1"/>
                </a:solidFill>
              </a:rPr>
              <a:t>Jobs for sociology majors are also projected to increase in Idaho.</a:t>
            </a:r>
          </a:p>
          <a:p>
            <a:pPr marL="0" indent="0">
              <a:buNone/>
            </a:pPr>
            <a:endParaRPr lang="en-US" dirty="0">
              <a:solidFill>
                <a:schemeClr val="bg1"/>
              </a:solidFill>
            </a:endParaRPr>
          </a:p>
        </p:txBody>
      </p:sp>
    </p:spTree>
    <p:extLst>
      <p:ext uri="{BB962C8B-B14F-4D97-AF65-F5344CB8AC3E}">
        <p14:creationId xmlns:p14="http://schemas.microsoft.com/office/powerpoint/2010/main" val="2797416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6393-704C-4DE6-A583-41E85949C45B}"/>
              </a:ext>
            </a:extLst>
          </p:cNvPr>
          <p:cNvSpPr>
            <a:spLocks noGrp="1"/>
          </p:cNvSpPr>
          <p:nvPr>
            <p:ph type="title"/>
          </p:nvPr>
        </p:nvSpPr>
        <p:spPr/>
        <p:txBody>
          <a:bodyPr/>
          <a:lstStyle/>
          <a:p>
            <a:r>
              <a:rPr lang="en-US" b="1" kern="0" dirty="0"/>
              <a:t>What can I do with a BA in Sociology?</a:t>
            </a:r>
            <a:br>
              <a:rPr lang="en-US" b="1" kern="0" dirty="0"/>
            </a:br>
            <a:endParaRPr lang="en-US" dirty="0"/>
          </a:p>
        </p:txBody>
      </p:sp>
      <p:sp>
        <p:nvSpPr>
          <p:cNvPr id="3" name="Content Placeholder 2">
            <a:extLst>
              <a:ext uri="{FF2B5EF4-FFF2-40B4-BE49-F238E27FC236}">
                <a16:creationId xmlns:a16="http://schemas.microsoft.com/office/drawing/2014/main" id="{401A3537-A1B0-4BDA-A08E-2F61E1501CD6}"/>
              </a:ext>
            </a:extLst>
          </p:cNvPr>
          <p:cNvSpPr>
            <a:spLocks noGrp="1"/>
          </p:cNvSpPr>
          <p:nvPr>
            <p:ph idx="1"/>
          </p:nvPr>
        </p:nvSpPr>
        <p:spPr>
          <a:xfrm>
            <a:off x="770677" y="2161787"/>
            <a:ext cx="11063770" cy="4063167"/>
          </a:xfrm>
        </p:spPr>
        <p:txBody>
          <a:bodyPr>
            <a:normAutofit fontScale="70000" lnSpcReduction="20000"/>
          </a:bodyPr>
          <a:lstStyle/>
          <a:p>
            <a:pPr marL="1646238" lvl="0" indent="-1646238" defTabSz="4389438" fontAlgn="base">
              <a:lnSpc>
                <a:spcPct val="110000"/>
              </a:lnSpc>
              <a:spcBef>
                <a:spcPct val="20000"/>
              </a:spcBef>
              <a:spcAft>
                <a:spcPct val="0"/>
              </a:spcAft>
              <a:buNone/>
              <a:defRPr/>
            </a:pPr>
            <a:r>
              <a:rPr lang="en-US" sz="2900" b="1" kern="0" dirty="0">
                <a:solidFill>
                  <a:srgbClr val="000000"/>
                </a:solidFill>
              </a:rPr>
              <a:t>Government services</a:t>
            </a:r>
            <a:r>
              <a:rPr lang="en-US" sz="3300" b="1" kern="0" dirty="0">
                <a:solidFill>
                  <a:srgbClr val="000000"/>
                </a:solidFill>
              </a:rPr>
              <a:t>- </a:t>
            </a:r>
            <a:r>
              <a:rPr lang="en-US" sz="2300" b="1" kern="0" dirty="0">
                <a:solidFill>
                  <a:srgbClr val="000000"/>
                </a:solidFill>
              </a:rPr>
              <a:t>federal, state, local; program administration and evaluation, research, policy                     analysis</a:t>
            </a:r>
          </a:p>
          <a:p>
            <a:pPr marL="1646238" lvl="0" indent="-1646238" defTabSz="4389438" fontAlgn="base">
              <a:lnSpc>
                <a:spcPct val="110000"/>
              </a:lnSpc>
              <a:spcBef>
                <a:spcPct val="20000"/>
              </a:spcBef>
              <a:spcAft>
                <a:spcPct val="0"/>
              </a:spcAft>
              <a:buNone/>
              <a:defRPr/>
            </a:pPr>
            <a:endParaRPr lang="en-US" sz="2600" b="1" kern="0" dirty="0">
              <a:solidFill>
                <a:srgbClr val="000000"/>
              </a:solidFill>
            </a:endParaRPr>
          </a:p>
          <a:p>
            <a:pPr marL="1646238" lvl="0" indent="-1646238" defTabSz="4389438" fontAlgn="base">
              <a:lnSpc>
                <a:spcPct val="110000"/>
              </a:lnSpc>
              <a:spcBef>
                <a:spcPct val="20000"/>
              </a:spcBef>
              <a:spcAft>
                <a:spcPct val="0"/>
              </a:spcAft>
              <a:buNone/>
              <a:defRPr/>
            </a:pPr>
            <a:r>
              <a:rPr lang="en-US" sz="2900" b="1" kern="0" dirty="0">
                <a:solidFill>
                  <a:srgbClr val="000000"/>
                </a:solidFill>
              </a:rPr>
              <a:t>Social services- </a:t>
            </a:r>
            <a:r>
              <a:rPr lang="en-US" sz="2300" b="1" kern="0" dirty="0">
                <a:solidFill>
                  <a:srgbClr val="000000"/>
                </a:solidFill>
              </a:rPr>
              <a:t>rehabilitation, case management                 </a:t>
            </a:r>
          </a:p>
          <a:p>
            <a:pPr marL="1646238" lvl="0" indent="-1646238" defTabSz="4389438" fontAlgn="base">
              <a:lnSpc>
                <a:spcPct val="110000"/>
              </a:lnSpc>
              <a:spcBef>
                <a:spcPct val="20000"/>
              </a:spcBef>
              <a:spcAft>
                <a:spcPct val="0"/>
              </a:spcAft>
              <a:buNone/>
              <a:defRPr/>
            </a:pPr>
            <a:endParaRPr lang="en-US" sz="3300" b="1" kern="0" dirty="0">
              <a:solidFill>
                <a:srgbClr val="000000"/>
              </a:solidFill>
            </a:endParaRPr>
          </a:p>
          <a:p>
            <a:pPr marL="1646238" lvl="0" indent="-1646238" defTabSz="4389438" fontAlgn="base">
              <a:lnSpc>
                <a:spcPct val="110000"/>
              </a:lnSpc>
              <a:spcBef>
                <a:spcPct val="20000"/>
              </a:spcBef>
              <a:spcAft>
                <a:spcPct val="0"/>
              </a:spcAft>
              <a:buNone/>
              <a:defRPr/>
            </a:pPr>
            <a:r>
              <a:rPr lang="en-US" sz="2900" b="1" kern="0" dirty="0">
                <a:solidFill>
                  <a:srgbClr val="000000"/>
                </a:solidFill>
              </a:rPr>
              <a:t>Health services </a:t>
            </a:r>
            <a:r>
              <a:rPr lang="en-US" sz="3300" b="1" kern="0" dirty="0">
                <a:solidFill>
                  <a:srgbClr val="000000"/>
                </a:solidFill>
              </a:rPr>
              <a:t>-</a:t>
            </a:r>
            <a:r>
              <a:rPr lang="en-US" sz="2300" b="1" kern="0" dirty="0">
                <a:solidFill>
                  <a:srgbClr val="000000"/>
                </a:solidFill>
              </a:rPr>
              <a:t>family planning, substance abuse, counseling, hospital admissions, insurance companies</a:t>
            </a:r>
          </a:p>
          <a:p>
            <a:pPr marL="1646238" lvl="0" indent="-1646238" defTabSz="4389438" fontAlgn="base">
              <a:lnSpc>
                <a:spcPct val="110000"/>
              </a:lnSpc>
              <a:spcBef>
                <a:spcPct val="20000"/>
              </a:spcBef>
              <a:spcAft>
                <a:spcPct val="0"/>
              </a:spcAft>
              <a:buNone/>
              <a:defRPr/>
            </a:pPr>
            <a:endParaRPr lang="en-US" sz="3300" b="1" kern="0" dirty="0">
              <a:solidFill>
                <a:srgbClr val="000000"/>
              </a:solidFill>
            </a:endParaRPr>
          </a:p>
          <a:p>
            <a:pPr marL="1646238" lvl="0" indent="-1646238" defTabSz="4389438" fontAlgn="base">
              <a:lnSpc>
                <a:spcPct val="110000"/>
              </a:lnSpc>
              <a:spcBef>
                <a:spcPct val="20000"/>
              </a:spcBef>
              <a:spcAft>
                <a:spcPct val="0"/>
              </a:spcAft>
              <a:buNone/>
              <a:defRPr/>
            </a:pPr>
            <a:r>
              <a:rPr lang="en-US" sz="2900" b="1" kern="0" dirty="0">
                <a:solidFill>
                  <a:srgbClr val="000000"/>
                </a:solidFill>
              </a:rPr>
              <a:t>Community work</a:t>
            </a:r>
            <a:r>
              <a:rPr lang="en-US" sz="3300" b="1" kern="0" dirty="0">
                <a:solidFill>
                  <a:srgbClr val="000000"/>
                </a:solidFill>
              </a:rPr>
              <a:t>- </a:t>
            </a:r>
            <a:r>
              <a:rPr lang="en-US" sz="2300" b="1" kern="0" dirty="0">
                <a:solidFill>
                  <a:srgbClr val="000000"/>
                </a:solidFill>
              </a:rPr>
              <a:t>nonprofit organizations, community development, environmental groups      </a:t>
            </a:r>
          </a:p>
          <a:p>
            <a:pPr marL="1646238" lvl="0" indent="-1646238" defTabSz="4389438" fontAlgn="base">
              <a:lnSpc>
                <a:spcPct val="110000"/>
              </a:lnSpc>
              <a:spcBef>
                <a:spcPct val="20000"/>
              </a:spcBef>
              <a:spcAft>
                <a:spcPct val="0"/>
              </a:spcAft>
              <a:buNone/>
              <a:defRPr/>
            </a:pPr>
            <a:endParaRPr lang="en-US" sz="3300" b="1" kern="0" dirty="0">
              <a:solidFill>
                <a:srgbClr val="000000"/>
              </a:solidFill>
            </a:endParaRPr>
          </a:p>
          <a:p>
            <a:pPr marL="1646238" lvl="0" indent="-1646238" defTabSz="4389438" fontAlgn="base">
              <a:lnSpc>
                <a:spcPct val="110000"/>
              </a:lnSpc>
              <a:spcBef>
                <a:spcPct val="20000"/>
              </a:spcBef>
              <a:spcAft>
                <a:spcPct val="0"/>
              </a:spcAft>
              <a:buNone/>
              <a:defRPr/>
            </a:pPr>
            <a:r>
              <a:rPr lang="en-US" sz="2900" b="1" kern="0" dirty="0">
                <a:solidFill>
                  <a:srgbClr val="000000"/>
                </a:solidFill>
              </a:rPr>
              <a:t>Corrections</a:t>
            </a:r>
            <a:r>
              <a:rPr lang="en-US" sz="3300" b="1" kern="0" dirty="0">
                <a:solidFill>
                  <a:srgbClr val="000000"/>
                </a:solidFill>
              </a:rPr>
              <a:t>- </a:t>
            </a:r>
            <a:r>
              <a:rPr lang="en-US" sz="2300" b="1" kern="0" dirty="0">
                <a:solidFill>
                  <a:srgbClr val="000000"/>
                </a:solidFill>
              </a:rPr>
              <a:t>probation, parole, correctional facilities          </a:t>
            </a:r>
          </a:p>
          <a:p>
            <a:pPr marL="1646238" lvl="0" indent="-1646238" defTabSz="4389438" fontAlgn="base">
              <a:lnSpc>
                <a:spcPct val="110000"/>
              </a:lnSpc>
              <a:spcBef>
                <a:spcPct val="20000"/>
              </a:spcBef>
              <a:spcAft>
                <a:spcPct val="0"/>
              </a:spcAft>
              <a:buNone/>
              <a:defRPr/>
            </a:pPr>
            <a:endParaRPr lang="en-US" sz="2300" b="1" kern="0" dirty="0">
              <a:solidFill>
                <a:srgbClr val="000000"/>
              </a:solidFill>
            </a:endParaRPr>
          </a:p>
          <a:p>
            <a:endParaRPr lang="en-US" dirty="0"/>
          </a:p>
        </p:txBody>
      </p:sp>
    </p:spTree>
    <p:extLst>
      <p:ext uri="{BB962C8B-B14F-4D97-AF65-F5344CB8AC3E}">
        <p14:creationId xmlns:p14="http://schemas.microsoft.com/office/powerpoint/2010/main" val="296080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6393-704C-4DE6-A583-41E85949C45B}"/>
              </a:ext>
            </a:extLst>
          </p:cNvPr>
          <p:cNvSpPr>
            <a:spLocks noGrp="1"/>
          </p:cNvSpPr>
          <p:nvPr>
            <p:ph type="title"/>
          </p:nvPr>
        </p:nvSpPr>
        <p:spPr/>
        <p:txBody>
          <a:bodyPr/>
          <a:lstStyle/>
          <a:p>
            <a:r>
              <a:rPr lang="en-US" b="1" kern="0" dirty="0"/>
              <a:t>What can I do with a BA in Sociology? (</a:t>
            </a:r>
            <a:r>
              <a:rPr lang="en-US" b="1" kern="0" dirty="0" err="1"/>
              <a:t>cont</a:t>
            </a:r>
            <a:r>
              <a:rPr lang="en-US" b="1" kern="0" dirty="0"/>
              <a:t>)</a:t>
            </a:r>
            <a:br>
              <a:rPr lang="en-US" b="1" kern="0" dirty="0"/>
            </a:br>
            <a:endParaRPr lang="en-US" dirty="0"/>
          </a:p>
        </p:txBody>
      </p:sp>
      <p:sp>
        <p:nvSpPr>
          <p:cNvPr id="3" name="Content Placeholder 2">
            <a:extLst>
              <a:ext uri="{FF2B5EF4-FFF2-40B4-BE49-F238E27FC236}">
                <a16:creationId xmlns:a16="http://schemas.microsoft.com/office/drawing/2014/main" id="{401A3537-A1B0-4BDA-A08E-2F61E1501CD6}"/>
              </a:ext>
            </a:extLst>
          </p:cNvPr>
          <p:cNvSpPr>
            <a:spLocks noGrp="1"/>
          </p:cNvSpPr>
          <p:nvPr>
            <p:ph idx="1"/>
          </p:nvPr>
        </p:nvSpPr>
        <p:spPr>
          <a:xfrm>
            <a:off x="680321" y="2135410"/>
            <a:ext cx="11274786" cy="4089543"/>
          </a:xfrm>
        </p:spPr>
        <p:txBody>
          <a:bodyPr>
            <a:normAutofit fontScale="25000" lnSpcReduction="20000"/>
          </a:bodyPr>
          <a:lstStyle/>
          <a:p>
            <a:pPr marL="1646238" lvl="0" indent="-1646238" defTabSz="4389438" fontAlgn="base">
              <a:lnSpc>
                <a:spcPct val="110000"/>
              </a:lnSpc>
              <a:spcBef>
                <a:spcPct val="20000"/>
              </a:spcBef>
              <a:spcAft>
                <a:spcPct val="0"/>
              </a:spcAft>
              <a:buNone/>
              <a:defRPr/>
            </a:pPr>
            <a:r>
              <a:rPr lang="en-US" sz="8000" b="1" kern="0" dirty="0">
                <a:solidFill>
                  <a:srgbClr val="000000"/>
                </a:solidFill>
              </a:rPr>
              <a:t>Business</a:t>
            </a:r>
            <a:r>
              <a:rPr lang="en-US" sz="7200" b="1" kern="0" dirty="0">
                <a:solidFill>
                  <a:srgbClr val="000000"/>
                </a:solidFill>
              </a:rPr>
              <a:t>-</a:t>
            </a:r>
            <a:r>
              <a:rPr lang="en-US" sz="5600" b="1" kern="0" dirty="0">
                <a:solidFill>
                  <a:srgbClr val="000000"/>
                </a:solidFill>
              </a:rPr>
              <a:t> </a:t>
            </a:r>
            <a:r>
              <a:rPr lang="en-US" sz="6400" b="1" kern="0" dirty="0">
                <a:solidFill>
                  <a:srgbClr val="000000"/>
                </a:solidFill>
              </a:rPr>
              <a:t>advertising, marketing, consumer research, insurance companies, real estate, human resources           </a:t>
            </a:r>
          </a:p>
          <a:p>
            <a:pPr marL="1646238" lvl="0" indent="-1646238" defTabSz="4389438" fontAlgn="base">
              <a:lnSpc>
                <a:spcPct val="110000"/>
              </a:lnSpc>
              <a:spcBef>
                <a:spcPct val="20000"/>
              </a:spcBef>
              <a:spcAft>
                <a:spcPct val="0"/>
              </a:spcAft>
              <a:buNone/>
              <a:defRPr/>
            </a:pPr>
            <a:endParaRPr lang="en-US" sz="6400" b="1" kern="0" dirty="0">
              <a:solidFill>
                <a:srgbClr val="000000"/>
              </a:solidFill>
            </a:endParaRPr>
          </a:p>
          <a:p>
            <a:pPr marL="1646238" lvl="0" indent="-1646238" defTabSz="4389438" fontAlgn="base">
              <a:lnSpc>
                <a:spcPct val="110000"/>
              </a:lnSpc>
              <a:spcBef>
                <a:spcPct val="20000"/>
              </a:spcBef>
              <a:spcAft>
                <a:spcPct val="0"/>
              </a:spcAft>
              <a:buNone/>
              <a:defRPr/>
            </a:pPr>
            <a:r>
              <a:rPr lang="en-US" sz="8000" b="1" kern="0" dirty="0">
                <a:solidFill>
                  <a:srgbClr val="000000"/>
                </a:solidFill>
              </a:rPr>
              <a:t>Colleges and universities</a:t>
            </a:r>
            <a:r>
              <a:rPr lang="en-US" sz="7200" b="1" kern="0" dirty="0">
                <a:solidFill>
                  <a:srgbClr val="000000"/>
                </a:solidFill>
              </a:rPr>
              <a:t> </a:t>
            </a:r>
            <a:r>
              <a:rPr lang="en-US" sz="5600" b="1" kern="0" dirty="0">
                <a:solidFill>
                  <a:srgbClr val="000000"/>
                </a:solidFill>
              </a:rPr>
              <a:t>-</a:t>
            </a:r>
            <a:r>
              <a:rPr lang="en-US" sz="6400" b="1" kern="0" dirty="0">
                <a:solidFill>
                  <a:srgbClr val="000000"/>
                </a:solidFill>
              </a:rPr>
              <a:t>admissions, alumni relations, placement offices, institutional research                   	                                           </a:t>
            </a:r>
          </a:p>
          <a:p>
            <a:pPr marL="1646238" lvl="0" indent="-1646238" defTabSz="4389438" fontAlgn="base">
              <a:lnSpc>
                <a:spcPct val="110000"/>
              </a:lnSpc>
              <a:spcBef>
                <a:spcPct val="20000"/>
              </a:spcBef>
              <a:spcAft>
                <a:spcPct val="0"/>
              </a:spcAft>
              <a:buNone/>
              <a:defRPr/>
            </a:pPr>
            <a:endParaRPr lang="en-US" sz="6400" b="1" kern="0" dirty="0">
              <a:solidFill>
                <a:srgbClr val="000000"/>
              </a:solidFill>
            </a:endParaRPr>
          </a:p>
          <a:p>
            <a:pPr marL="1646238" lvl="0" indent="-1646238" defTabSz="4389438" fontAlgn="base">
              <a:lnSpc>
                <a:spcPct val="110000"/>
              </a:lnSpc>
              <a:spcBef>
                <a:spcPct val="20000"/>
              </a:spcBef>
              <a:spcAft>
                <a:spcPct val="0"/>
              </a:spcAft>
              <a:buNone/>
              <a:defRPr/>
            </a:pPr>
            <a:r>
              <a:rPr lang="en-US" sz="8000" b="1" kern="0" dirty="0">
                <a:solidFill>
                  <a:srgbClr val="000000"/>
                </a:solidFill>
              </a:rPr>
              <a:t>Publishing </a:t>
            </a:r>
            <a:r>
              <a:rPr lang="en-US" sz="7200" b="1" kern="0" dirty="0">
                <a:solidFill>
                  <a:srgbClr val="000000"/>
                </a:solidFill>
              </a:rPr>
              <a:t>-</a:t>
            </a:r>
            <a:r>
              <a:rPr lang="en-US" sz="5600" b="1" kern="0" dirty="0">
                <a:solidFill>
                  <a:srgbClr val="000000"/>
                </a:solidFill>
              </a:rPr>
              <a:t> </a:t>
            </a:r>
            <a:r>
              <a:rPr lang="en-US" sz="6400" b="1" kern="0" dirty="0">
                <a:solidFill>
                  <a:srgbClr val="000000"/>
                </a:solidFill>
              </a:rPr>
              <a:t>journalism, public relations writing, research, editing       </a:t>
            </a:r>
          </a:p>
          <a:p>
            <a:pPr marL="1646238" lvl="0" indent="-1646238" defTabSz="4389438" fontAlgn="base">
              <a:lnSpc>
                <a:spcPct val="110000"/>
              </a:lnSpc>
              <a:spcBef>
                <a:spcPct val="20000"/>
              </a:spcBef>
              <a:spcAft>
                <a:spcPct val="0"/>
              </a:spcAft>
              <a:buNone/>
              <a:defRPr/>
            </a:pPr>
            <a:endParaRPr lang="en-US" sz="6400" b="1" kern="0" dirty="0">
              <a:solidFill>
                <a:srgbClr val="000000"/>
              </a:solidFill>
            </a:endParaRPr>
          </a:p>
          <a:p>
            <a:pPr marL="1646238" lvl="0" indent="-1646238" defTabSz="4389438" fontAlgn="base">
              <a:lnSpc>
                <a:spcPct val="110000"/>
              </a:lnSpc>
              <a:spcBef>
                <a:spcPct val="20000"/>
              </a:spcBef>
              <a:spcAft>
                <a:spcPct val="0"/>
              </a:spcAft>
              <a:buNone/>
              <a:defRPr/>
            </a:pPr>
            <a:endParaRPr lang="en-US" sz="7200" b="1" kern="0" dirty="0">
              <a:solidFill>
                <a:srgbClr val="000000"/>
              </a:solidFill>
            </a:endParaRPr>
          </a:p>
          <a:p>
            <a:pPr marL="1646238" lvl="0" indent="-1646238" defTabSz="4389438" fontAlgn="base">
              <a:lnSpc>
                <a:spcPct val="110000"/>
              </a:lnSpc>
              <a:spcBef>
                <a:spcPct val="20000"/>
              </a:spcBef>
              <a:spcAft>
                <a:spcPct val="0"/>
              </a:spcAft>
              <a:buNone/>
              <a:defRPr/>
            </a:pPr>
            <a:r>
              <a:rPr lang="en-US" sz="8000" b="1" kern="0" dirty="0">
                <a:solidFill>
                  <a:srgbClr val="000000"/>
                </a:solidFill>
              </a:rPr>
              <a:t>Teaching-</a:t>
            </a:r>
            <a:r>
              <a:rPr lang="en-US" sz="5600" b="1" kern="0" dirty="0">
                <a:solidFill>
                  <a:srgbClr val="000000"/>
                </a:solidFill>
              </a:rPr>
              <a:t> </a:t>
            </a:r>
            <a:r>
              <a:rPr lang="en-US" sz="6400" b="1" kern="0" dirty="0">
                <a:solidFill>
                  <a:srgbClr val="000000"/>
                </a:solidFill>
              </a:rPr>
              <a:t>elementary and secondary schools (with appropriate teacher certification) </a:t>
            </a:r>
          </a:p>
          <a:p>
            <a:pPr marL="1646238" lvl="0" indent="-1646238" defTabSz="4389438" fontAlgn="base">
              <a:lnSpc>
                <a:spcPct val="110000"/>
              </a:lnSpc>
              <a:spcBef>
                <a:spcPct val="20000"/>
              </a:spcBef>
              <a:spcAft>
                <a:spcPct val="0"/>
              </a:spcAft>
              <a:buNone/>
              <a:defRPr/>
            </a:pPr>
            <a:endParaRPr lang="en-US" sz="6400" b="1" kern="0" dirty="0">
              <a:solidFill>
                <a:srgbClr val="000000"/>
              </a:solidFill>
            </a:endParaRPr>
          </a:p>
          <a:p>
            <a:pPr marL="1646238" lvl="0" indent="-1646238" defTabSz="4389438" fontAlgn="base">
              <a:lnSpc>
                <a:spcPct val="110000"/>
              </a:lnSpc>
              <a:spcBef>
                <a:spcPct val="20000"/>
              </a:spcBef>
              <a:spcAft>
                <a:spcPct val="0"/>
              </a:spcAft>
              <a:buNone/>
              <a:defRPr/>
            </a:pPr>
            <a:endParaRPr lang="en-US" sz="7200" b="1" kern="0" dirty="0">
              <a:solidFill>
                <a:srgbClr val="000000"/>
              </a:solidFill>
            </a:endParaRPr>
          </a:p>
          <a:p>
            <a:pPr marL="1646238" lvl="0" indent="-1646238" defTabSz="4389438" fontAlgn="base">
              <a:lnSpc>
                <a:spcPct val="110000"/>
              </a:lnSpc>
              <a:spcBef>
                <a:spcPct val="20000"/>
              </a:spcBef>
              <a:spcAft>
                <a:spcPct val="0"/>
              </a:spcAft>
              <a:buNone/>
              <a:defRPr/>
            </a:pPr>
            <a:r>
              <a:rPr lang="en-US" sz="8000" b="1" kern="0" dirty="0">
                <a:solidFill>
                  <a:srgbClr val="000000"/>
                </a:solidFill>
              </a:rPr>
              <a:t>Preparation for professions </a:t>
            </a:r>
            <a:r>
              <a:rPr lang="en-US" sz="6400" b="1" kern="0" dirty="0">
                <a:solidFill>
                  <a:srgbClr val="000000"/>
                </a:solidFill>
              </a:rPr>
              <a:t>such as law, social work, counseling, public health, criminology, or public administration</a:t>
            </a:r>
            <a:r>
              <a:rPr lang="en-US" sz="6400" kern="0" dirty="0">
                <a:solidFill>
                  <a:srgbClr val="000000"/>
                </a:solidFill>
              </a:rPr>
              <a:t> </a:t>
            </a:r>
            <a:endParaRPr lang="en-US" sz="6400" b="1" kern="0" dirty="0">
              <a:solidFill>
                <a:srgbClr val="000000"/>
              </a:solidFill>
            </a:endParaRPr>
          </a:p>
          <a:p>
            <a:endParaRPr lang="en-US" dirty="0"/>
          </a:p>
        </p:txBody>
      </p:sp>
    </p:spTree>
    <p:extLst>
      <p:ext uri="{BB962C8B-B14F-4D97-AF65-F5344CB8AC3E}">
        <p14:creationId xmlns:p14="http://schemas.microsoft.com/office/powerpoint/2010/main" val="1752147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69C70-BDCE-4BC4-8066-7684D4D155E1}"/>
              </a:ext>
            </a:extLst>
          </p:cNvPr>
          <p:cNvSpPr>
            <a:spLocks noGrp="1"/>
          </p:cNvSpPr>
          <p:nvPr>
            <p:ph type="title"/>
          </p:nvPr>
        </p:nvSpPr>
        <p:spPr/>
        <p:txBody>
          <a:bodyPr/>
          <a:lstStyle/>
          <a:p>
            <a:r>
              <a:rPr lang="en-US" dirty="0"/>
              <a:t>What will you learn?</a:t>
            </a:r>
          </a:p>
        </p:txBody>
      </p:sp>
      <p:sp>
        <p:nvSpPr>
          <p:cNvPr id="3" name="Content Placeholder 2">
            <a:extLst>
              <a:ext uri="{FF2B5EF4-FFF2-40B4-BE49-F238E27FC236}">
                <a16:creationId xmlns:a16="http://schemas.microsoft.com/office/drawing/2014/main" id="{E0D7F489-2553-45AE-BF76-8BF79931F69F}"/>
              </a:ext>
            </a:extLst>
          </p:cNvPr>
          <p:cNvSpPr>
            <a:spLocks noGrp="1"/>
          </p:cNvSpPr>
          <p:nvPr>
            <p:ph idx="1"/>
          </p:nvPr>
        </p:nvSpPr>
        <p:spPr>
          <a:xfrm>
            <a:off x="680320" y="2181138"/>
            <a:ext cx="10827501" cy="4151568"/>
          </a:xfrm>
        </p:spPr>
        <p:txBody>
          <a:bodyPr>
            <a:normAutofit fontScale="92500"/>
          </a:bodyPr>
          <a:lstStyle/>
          <a:p>
            <a:r>
              <a:rPr lang="en-US" b="1" dirty="0">
                <a:solidFill>
                  <a:schemeClr val="bg1"/>
                </a:solidFill>
              </a:rPr>
              <a:t>An understanding of the relation between individuals and social institutions</a:t>
            </a:r>
          </a:p>
          <a:p>
            <a:r>
              <a:rPr lang="en-US" b="1" dirty="0">
                <a:solidFill>
                  <a:schemeClr val="bg1"/>
                </a:solidFill>
              </a:rPr>
              <a:t>Sociological explanations of social issues </a:t>
            </a:r>
          </a:p>
          <a:p>
            <a:r>
              <a:rPr lang="en-US" b="1" dirty="0">
                <a:solidFill>
                  <a:schemeClr val="bg1"/>
                </a:solidFill>
              </a:rPr>
              <a:t>Basic skills in research design </a:t>
            </a:r>
          </a:p>
          <a:p>
            <a:r>
              <a:rPr lang="en-US" b="1" dirty="0">
                <a:solidFill>
                  <a:schemeClr val="bg1"/>
                </a:solidFill>
              </a:rPr>
              <a:t>Data analysis using statistical software </a:t>
            </a:r>
          </a:p>
          <a:p>
            <a:r>
              <a:rPr lang="en-US" b="1" dirty="0">
                <a:solidFill>
                  <a:schemeClr val="bg1"/>
                </a:solidFill>
              </a:rPr>
              <a:t>Ability to interpret research findings</a:t>
            </a:r>
          </a:p>
          <a:p>
            <a:r>
              <a:rPr lang="en-US" b="1" dirty="0">
                <a:solidFill>
                  <a:schemeClr val="bg1"/>
                </a:solidFill>
              </a:rPr>
              <a:t>Ability to develop evidence-based arguments</a:t>
            </a:r>
          </a:p>
          <a:p>
            <a:r>
              <a:rPr lang="en-US" b="1" dirty="0">
                <a:solidFill>
                  <a:schemeClr val="bg1"/>
                </a:solidFill>
              </a:rPr>
              <a:t>Writing Reports</a:t>
            </a:r>
          </a:p>
          <a:p>
            <a:r>
              <a:rPr lang="en-US" b="1" dirty="0">
                <a:solidFill>
                  <a:schemeClr val="bg1"/>
                </a:solidFill>
              </a:rPr>
              <a:t>Analytical and critical thinking skills</a:t>
            </a:r>
          </a:p>
          <a:p>
            <a:r>
              <a:rPr lang="en-US" b="1" dirty="0">
                <a:solidFill>
                  <a:schemeClr val="bg1"/>
                </a:solidFill>
              </a:rPr>
              <a:t>Knowledge in content areas such as criminal justice, environmental sociology, social inequality, or health and illness.</a:t>
            </a:r>
          </a:p>
          <a:p>
            <a:endParaRPr lang="en-US" dirty="0"/>
          </a:p>
        </p:txBody>
      </p:sp>
    </p:spTree>
    <p:extLst>
      <p:ext uri="{BB962C8B-B14F-4D97-AF65-F5344CB8AC3E}">
        <p14:creationId xmlns:p14="http://schemas.microsoft.com/office/powerpoint/2010/main" val="351055042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381</TotalTime>
  <Words>1802</Words>
  <Application>Microsoft Office PowerPoint</Application>
  <PresentationFormat>Widescreen</PresentationFormat>
  <Paragraphs>221</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Bradley Hand ITC</vt:lpstr>
      <vt:lpstr>Calibri</vt:lpstr>
      <vt:lpstr>Comic Sans MS</vt:lpstr>
      <vt:lpstr>Times New Roman</vt:lpstr>
      <vt:lpstr>Trebuchet MS</vt:lpstr>
      <vt:lpstr>Berlin</vt:lpstr>
      <vt:lpstr>BA in  Sociology Orientation </vt:lpstr>
      <vt:lpstr>Our Program - What do we offer?</vt:lpstr>
      <vt:lpstr>Our People</vt:lpstr>
      <vt:lpstr>Our People </vt:lpstr>
      <vt:lpstr>What Is Sociology? – A refresher </vt:lpstr>
      <vt:lpstr>Why study Sociology? </vt:lpstr>
      <vt:lpstr>What can I do with a BA in Sociology? </vt:lpstr>
      <vt:lpstr>What can I do with a BA in Sociology? (cont) </vt:lpstr>
      <vt:lpstr>What will you learn?</vt:lpstr>
      <vt:lpstr>Required Course Credits</vt:lpstr>
      <vt:lpstr>Required Courses   </vt:lpstr>
      <vt:lpstr>Our Electives – 2000 and 3000 level</vt:lpstr>
      <vt:lpstr>Our Electives  - 4000 level</vt:lpstr>
      <vt:lpstr>Electives – Criminology Courses</vt:lpstr>
      <vt:lpstr>Course Sequences    - Freshman and Sophomore Year</vt:lpstr>
      <vt:lpstr>Course Sequences    - Junior and Senior Year</vt:lpstr>
      <vt:lpstr>Sequences of Courses – Tips </vt:lpstr>
      <vt:lpstr>“Weird” Courses – not just for anybody</vt:lpstr>
      <vt:lpstr>How to make the most of your studies</vt:lpstr>
      <vt:lpstr>How to make the most out of your  degree – tips for employment</vt:lpstr>
      <vt:lpstr>How to make the most out of your  degree – tips for employment</vt:lpstr>
      <vt:lpstr>What skills do you have?   Tips for employment</vt:lpstr>
      <vt:lpstr>What kind of job should I apply to?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 in  Sociology Orientation</dc:title>
  <dc:creator>Administrator</dc:creator>
  <cp:lastModifiedBy>Administrator</cp:lastModifiedBy>
  <cp:revision>56</cp:revision>
  <dcterms:created xsi:type="dcterms:W3CDTF">2020-09-24T22:08:19Z</dcterms:created>
  <dcterms:modified xsi:type="dcterms:W3CDTF">2022-10-05T21:24:24Z</dcterms:modified>
</cp:coreProperties>
</file>