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48"/>
  </p:notesMasterIdLst>
  <p:sldIdLst>
    <p:sldId id="256" r:id="rId2"/>
    <p:sldId id="284" r:id="rId3"/>
    <p:sldId id="291" r:id="rId4"/>
    <p:sldId id="286" r:id="rId5"/>
    <p:sldId id="287" r:id="rId6"/>
    <p:sldId id="275" r:id="rId7"/>
    <p:sldId id="276" r:id="rId8"/>
    <p:sldId id="277" r:id="rId9"/>
    <p:sldId id="278" r:id="rId10"/>
    <p:sldId id="288" r:id="rId11"/>
    <p:sldId id="279" r:id="rId12"/>
    <p:sldId id="292" r:id="rId13"/>
    <p:sldId id="261" r:id="rId14"/>
    <p:sldId id="289" r:id="rId15"/>
    <p:sldId id="257" r:id="rId16"/>
    <p:sldId id="280" r:id="rId17"/>
    <p:sldId id="281" r:id="rId18"/>
    <p:sldId id="282" r:id="rId19"/>
    <p:sldId id="283" r:id="rId20"/>
    <p:sldId id="293" r:id="rId21"/>
    <p:sldId id="262" r:id="rId22"/>
    <p:sldId id="290" r:id="rId23"/>
    <p:sldId id="263" r:id="rId24"/>
    <p:sldId id="264" r:id="rId25"/>
    <p:sldId id="265" r:id="rId26"/>
    <p:sldId id="273" r:id="rId27"/>
    <p:sldId id="295" r:id="rId28"/>
    <p:sldId id="296" r:id="rId29"/>
    <p:sldId id="299" r:id="rId30"/>
    <p:sldId id="306" r:id="rId31"/>
    <p:sldId id="307" r:id="rId32"/>
    <p:sldId id="298" r:id="rId33"/>
    <p:sldId id="304" r:id="rId34"/>
    <p:sldId id="300" r:id="rId35"/>
    <p:sldId id="301" r:id="rId36"/>
    <p:sldId id="302" r:id="rId37"/>
    <p:sldId id="303" r:id="rId38"/>
    <p:sldId id="294" r:id="rId39"/>
    <p:sldId id="270" r:id="rId40"/>
    <p:sldId id="267" r:id="rId41"/>
    <p:sldId id="272" r:id="rId42"/>
    <p:sldId id="268" r:id="rId43"/>
    <p:sldId id="269" r:id="rId44"/>
    <p:sldId id="274" r:id="rId45"/>
    <p:sldId id="285" r:id="rId46"/>
    <p:sldId id="30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A70858-FE85-4D44-95B3-0D492EF509C7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858CCF-6F9F-4F0A-B352-D5D4F34AB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800"/>
              <a:t>First – Definition is an issue in research – What is a fall? Words such as: inadvertent, unplanned, sudden” Also attempts to separate falls from unavoidable falls – a fall that a healthy 20-y/o would also sustain under certain circumstances. THE latest consensus…..</a:t>
            </a:r>
          </a:p>
          <a:p>
            <a:pPr eaLnBrk="1" hangingPunct="1">
              <a:lnSpc>
                <a:spcPct val="80000"/>
              </a:lnSpc>
            </a:pPr>
            <a:endParaRPr lang="en-US" sz="800"/>
          </a:p>
          <a:p>
            <a:pPr lvl="1" eaLnBrk="1" hangingPunct="1">
              <a:lnSpc>
                <a:spcPct val="80000"/>
              </a:lnSpc>
            </a:pPr>
            <a:r>
              <a:rPr lang="en-US" sz="800"/>
              <a:t>Lamb S. et al. Prevention of falls network Europe and Outcomes Consensus Group. Development of a common outcome data set for fall injury prevention trials: the Prevention of Falls Network Europe consensus.</a:t>
            </a:r>
          </a:p>
          <a:p>
            <a:pPr lvl="1" eaLnBrk="1" hangingPunct="1">
              <a:lnSpc>
                <a:spcPct val="80000"/>
              </a:lnSpc>
            </a:pPr>
            <a:endParaRPr lang="en-US" sz="800"/>
          </a:p>
          <a:p>
            <a:pPr lvl="1" eaLnBrk="1" hangingPunct="1">
              <a:lnSpc>
                <a:spcPct val="80000"/>
              </a:lnSpc>
            </a:pPr>
            <a:r>
              <a:rPr lang="en-US" sz="800"/>
              <a:t>The US has adopted this definition as well. In launching the National Fall Prevention Campaign in 2005.</a:t>
            </a:r>
          </a:p>
          <a:p>
            <a:pPr lvl="1" eaLnBrk="1" hangingPunct="1">
              <a:lnSpc>
                <a:spcPct val="80000"/>
              </a:lnSpc>
            </a:pPr>
            <a:endParaRPr lang="en-US" sz="800"/>
          </a:p>
          <a:p>
            <a:pPr eaLnBrk="1" hangingPunct="1">
              <a:lnSpc>
                <a:spcPct val="80000"/>
              </a:lnSpc>
            </a:pPr>
            <a:r>
              <a:rPr lang="en-US" sz="800"/>
              <a:t>HAUER, Klaus, LAMB, Sarah, JORSTAD, Ellen, TODD, Chris; CLEMENS BECKER, Clemens.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/>
              <a:t>Age and Ageing </a:t>
            </a:r>
            <a:r>
              <a:rPr lang="en-US" sz="800"/>
              <a:t>2006; </a:t>
            </a:r>
            <a:r>
              <a:rPr lang="en-US" sz="800" b="1"/>
              <a:t>35: </a:t>
            </a:r>
            <a:r>
              <a:rPr lang="en-US" sz="800"/>
              <a:t>5–10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disagreement.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="1"/>
              <a:t>Settings: </a:t>
            </a:r>
            <a:r>
              <a:rPr lang="en-US" sz="800"/>
              <a:t>community-dwelling and institutionalized older persons.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="1"/>
              <a:t>Results: </a:t>
            </a:r>
            <a:r>
              <a:rPr lang="en-US" sz="800"/>
              <a:t>90 publications met the predefined inclusion criteria. Of these, 44 provided no definition of the term fall. In the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remainder, there were substantial variations in the definition and methods of measuring falls. Reporting periods ranged from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1 week to 4 years with only 41% using prospective data collection methods.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="1"/>
              <a:t>Conclusion: </a:t>
            </a:r>
            <a:r>
              <a:rPr lang="en-US" sz="800"/>
              <a:t>the standard of reporting falls in published trials is poor and significantly impedes comparison between studies.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The review has been used to inform an international consensus exercise to make recommendations for a core set of outcome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measures for fall prevention trials.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Monitoring Falls in Cohort Studies of Community-Dwelling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Older People: Effect of the Recall Interval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David A. Ganz, MD, MPH,wz § Takahiro Higashi, MD, PhD,k and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Laurence Z. Rubenstein, MD, MPHwz</a:t>
            </a:r>
          </a:p>
          <a:p>
            <a:pPr eaLnBrk="1" hangingPunct="1">
              <a:lnSpc>
                <a:spcPct val="80000"/>
              </a:lnSpc>
            </a:pPr>
            <a:r>
              <a:rPr lang="en-US" sz="800"/>
              <a:t>JAGS 53:2190–2194, 2005</a:t>
            </a:r>
          </a:p>
          <a:p>
            <a:pPr eaLnBrk="1" hangingPunct="1">
              <a:lnSpc>
                <a:spcPct val="80000"/>
              </a:lnSpc>
            </a:pPr>
            <a:endParaRPr lang="en-US" sz="800"/>
          </a:p>
          <a:p>
            <a:pPr eaLnBrk="1" hangingPunct="1">
              <a:lnSpc>
                <a:spcPct val="80000"/>
              </a:lnSpc>
            </a:pPr>
            <a:endParaRPr lang="en-US" sz="800"/>
          </a:p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F64C-883C-4CA9-80F7-5512AD662216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43CA43-01F4-4135-8ACD-32AEC31A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BE37-D5FC-41F7-B4AA-2014BCF230C6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03FC-2D13-4F74-8CC6-3888861BB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8E6A-4896-4DD7-93C4-C807D5981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84B3-E0C4-41F6-9C78-8DFCDA11429B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E937-C688-414F-86FD-66622AB9E9E7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9DA0-AC88-4546-8409-9A81F32CD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56DC-B071-436B-852E-8E8F7B912BB9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B2C282-0A07-491A-9C27-A18AB5CA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4BB75-2ACD-45FD-9803-2211C0258B44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AED7-6834-48B3-9971-51E532AA5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2E03-31E9-4975-BED4-A6E33971ECFF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83B259A-6C9A-453A-A0DF-A86D8409B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9BB0-8D0F-49EA-96FE-E873073D3E3E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A13D-BC86-4C1F-8465-C4D4B204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2D96-07DD-4C4B-8AC1-DBFE84F14E47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54D377-A041-42DF-A9AE-D43DD2DC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D9F6A1-3E9F-4C15-9A55-FE7E5EA18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23F5-9507-4C3E-B2B4-A16E5A86DD1D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C477F-5D54-4CA4-9790-6107796FA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44E5-57A9-4217-A4CA-91FF37711AD7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B0B3D8-B438-48ED-A273-97FE0F48ACE0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E05E40-FFBD-4428-B724-FE232F51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AEBAD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saccadic_pursuit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horizontal%20smooth%20pursuit%20slow.mo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left%20beating%20linear%20horizontal%20nystagmus.m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right%20beating%20linear%20horizontal%20nystagmus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upbeat%20linear%20nystagmus%202.m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down%20beating%20linear%20nystagmus.m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brocjeff\Courses\Presentations\2009GeriatricConference\leftTorsional.mo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ipc/wisqars/default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cipc/wisqars/default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ipc/wisqars/default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67000" y="3124200"/>
            <a:ext cx="6477000" cy="1914525"/>
          </a:xfrm>
        </p:spPr>
        <p:txBody>
          <a:bodyPr lIns="45720" rIns="45720" bIns="0">
            <a:normAutofit fontScale="90000"/>
          </a:bodyPr>
          <a:lstStyle/>
          <a:p>
            <a:pPr fontAlgn="auto">
              <a:lnSpc>
                <a:spcPts val="5000"/>
              </a:lnSpc>
              <a:spcAft>
                <a:spcPts val="0"/>
              </a:spcAft>
              <a:defRPr/>
            </a:pPr>
            <a:r>
              <a:rPr lang="en-US" sz="39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Dizziness and Fall Risk</a:t>
            </a:r>
            <a:br>
              <a:rPr lang="en-US" sz="39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39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Deanna Dye, PT, PhD</a:t>
            </a:r>
            <a:br>
              <a:rPr lang="en-US" sz="28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Jeff Brockett, EdD, CCC-A  </a:t>
            </a:r>
            <a:br>
              <a:rPr lang="en-US" sz="2800">
                <a:solidFill>
                  <a:srgbClr val="FFB2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>
              <a:solidFill>
                <a:srgbClr val="FFB24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2667000" y="5056188"/>
            <a:ext cx="6477000" cy="1174750"/>
          </a:xfrm>
        </p:spPr>
        <p:txBody>
          <a:bodyPr tIns="0" rIns="45720" bIns="0"/>
          <a:lstStyle/>
          <a:p>
            <a:pPr marL="0" indent="0">
              <a:lnSpc>
                <a:spcPts val="26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600"/>
          </a:p>
          <a:p>
            <a:pPr marL="0" indent="0">
              <a:lnSpc>
                <a:spcPts val="26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/>
              <a:t>Examination Techniques and Interpretation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D2512"/>
                </a:solidFill>
              </a:rPr>
              <a:t>Factors of a Fall</a:t>
            </a:r>
          </a:p>
        </p:txBody>
      </p:sp>
      <p:sp>
        <p:nvSpPr>
          <p:cNvPr id="22530" name="Rectangle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4025" cy="4341813"/>
          </a:xfrm>
        </p:spPr>
        <p:txBody>
          <a:bodyPr/>
          <a:lstStyle/>
          <a:p>
            <a:r>
              <a:rPr lang="en-US" sz="2400"/>
              <a:t>Defined – “an unexpected event in which the participant comes to rest on the ground, floor, or lower level”</a:t>
            </a:r>
          </a:p>
          <a:p>
            <a:pPr lvl="1"/>
            <a:r>
              <a:rPr lang="en-US" sz="2400"/>
              <a:t>Lamb S. et al. </a:t>
            </a:r>
            <a:r>
              <a:rPr lang="en-US" sz="2400" i="1"/>
              <a:t>JAGS</a:t>
            </a:r>
            <a:r>
              <a:rPr lang="en-US" sz="2400"/>
              <a:t> 2005;53:1618-1622.</a:t>
            </a:r>
          </a:p>
          <a:p>
            <a:r>
              <a:rPr lang="en-US" sz="2400"/>
              <a:t>Intrinsic</a:t>
            </a:r>
          </a:p>
          <a:p>
            <a:pPr lvl="1"/>
            <a:r>
              <a:rPr lang="en-US" sz="2400"/>
              <a:t>Physical ability – all related to Balance</a:t>
            </a:r>
          </a:p>
          <a:p>
            <a:pPr lvl="2"/>
            <a:r>
              <a:rPr lang="en-US"/>
              <a:t>Includes vision</a:t>
            </a:r>
          </a:p>
          <a:p>
            <a:r>
              <a:rPr lang="en-US" sz="2400"/>
              <a:t>Extrinsic</a:t>
            </a:r>
          </a:p>
          <a:p>
            <a:pPr lvl="1"/>
            <a:r>
              <a:rPr lang="en-US" sz="2400"/>
              <a:t>Environment</a:t>
            </a:r>
          </a:p>
          <a:p>
            <a:pPr lvl="1"/>
            <a:r>
              <a:rPr lang="en-US" sz="2400"/>
              <a:t>Medication</a:t>
            </a:r>
            <a:endParaRPr lang="en-US" sz="20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667000" y="5791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Hauer, K et al. Systematic review of definitions and methods of measuring falls </a:t>
            </a:r>
            <a:r>
              <a:rPr lang="en-US" sz="1200" i="1">
                <a:latin typeface="Verdana" pitchFamily="34" charset="0"/>
              </a:rPr>
              <a:t>Age and Ageing</a:t>
            </a:r>
            <a:r>
              <a:rPr lang="en-US" sz="1200">
                <a:latin typeface="Verdana" pitchFamily="34" charset="0"/>
              </a:rPr>
              <a:t> 2006; 35:5-10.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Ganz D. et al. Monitoring falls in cohort studies of community-dwelling older people: effect of the recall interval. </a:t>
            </a:r>
            <a:r>
              <a:rPr lang="en-US" sz="1200" i="1">
                <a:latin typeface="Verdana" pitchFamily="34" charset="0"/>
              </a:rPr>
              <a:t>JAGS</a:t>
            </a:r>
            <a:r>
              <a:rPr lang="en-US" sz="1200">
                <a:latin typeface="Verdana" pitchFamily="34" charset="0"/>
              </a:rPr>
              <a:t> 2005; 53:2190-2194.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D2512"/>
                </a:solidFill>
              </a:rPr>
              <a:t>The Truth About Falls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/>
              <a:t>Not a natural consequence of aging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Often a sign of underlying disease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Appropriate intervention is dependent on diagnosis and identification of deficits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Multifactorial interventions are proving effective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Elderly have not lost capability to improve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75% of balance impaired people can improve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The sooner the intervention the better</a:t>
            </a:r>
            <a:endParaRPr lang="en-US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248400" y="5867400"/>
            <a:ext cx="206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Worthington, 2005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Anatomy of Balance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Keeps us Balanced?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265113" indent="-265113"/>
            <a:r>
              <a:rPr lang="en-US"/>
              <a:t>Sensory Mechanisms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Vestibular system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Somatosensory system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Vision</a:t>
            </a:r>
          </a:p>
          <a:p>
            <a:pPr marL="265113" indent="-265113"/>
            <a:r>
              <a:rPr lang="en-US"/>
              <a:t>Central Processing / CNS</a:t>
            </a:r>
          </a:p>
          <a:p>
            <a:pPr marL="265113" indent="-265113"/>
            <a:r>
              <a:rPr lang="en-US"/>
              <a:t>Motor Response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Modulation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Timing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Power / Torque</a:t>
            </a:r>
          </a:p>
          <a:p>
            <a:pPr lvl="1" indent="-200025">
              <a:buFont typeface="Verdana" pitchFamily="34" charset="0"/>
              <a:buChar char="◦"/>
            </a:pPr>
            <a:r>
              <a:rPr lang="en-US"/>
              <a:t>Range of Motion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sensory systems disagree…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Typically, when the sensory systems of balance disagree, the patient reports that they are “dizzy”</a:t>
            </a:r>
          </a:p>
          <a:p>
            <a:r>
              <a:rPr lang="en-US" dirty="0"/>
              <a:t>But……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3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3200400" cy="584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Vertigo	</a:t>
            </a:r>
          </a:p>
        </p:txBody>
      </p:sp>
      <p:sp>
        <p:nvSpPr>
          <p:cNvPr id="17411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200400" cy="584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Imbalance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2"/>
          </p:nvPr>
        </p:nvSpPr>
        <p:spPr>
          <a:xfrm>
            <a:off x="896938" y="2632075"/>
            <a:ext cx="3567112" cy="3616325"/>
          </a:xfrm>
        </p:spPr>
        <p:txBody>
          <a:bodyPr/>
          <a:lstStyle/>
          <a:p>
            <a:r>
              <a:rPr lang="en-US"/>
              <a:t>Spinning</a:t>
            </a:r>
          </a:p>
          <a:p>
            <a:r>
              <a:rPr lang="en-US"/>
              <a:t>Rocking</a:t>
            </a:r>
          </a:p>
          <a:p>
            <a:r>
              <a:rPr lang="en-US"/>
              <a:t>Swaying</a:t>
            </a:r>
          </a:p>
          <a:p>
            <a:r>
              <a:rPr lang="en-US"/>
              <a:t>Twirling</a:t>
            </a:r>
          </a:p>
          <a:p>
            <a:r>
              <a:rPr lang="en-US"/>
              <a:t>Rolling</a:t>
            </a:r>
          </a:p>
          <a:p>
            <a:r>
              <a:rPr lang="en-US"/>
              <a:t>Like a merry go round</a:t>
            </a:r>
          </a:p>
        </p:txBody>
      </p:sp>
      <p:sp>
        <p:nvSpPr>
          <p:cNvPr id="25604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2632075"/>
            <a:ext cx="3565525" cy="3616325"/>
          </a:xfrm>
        </p:spPr>
        <p:txBody>
          <a:bodyPr/>
          <a:lstStyle/>
          <a:p>
            <a:r>
              <a:rPr lang="en-US"/>
              <a:t>Unsteady</a:t>
            </a:r>
          </a:p>
          <a:p>
            <a:r>
              <a:rPr lang="en-US"/>
              <a:t>Lightheaded</a:t>
            </a:r>
          </a:p>
          <a:p>
            <a:r>
              <a:rPr lang="en-US"/>
              <a:t>“not connected”</a:t>
            </a:r>
          </a:p>
          <a:p>
            <a:r>
              <a:rPr lang="en-US"/>
              <a:t>Imbalanced</a:t>
            </a:r>
          </a:p>
          <a:p>
            <a:r>
              <a:rPr lang="en-US"/>
              <a:t>Just not sure</a:t>
            </a:r>
          </a:p>
          <a:p>
            <a:r>
              <a:rPr lang="en-US"/>
              <a:t>Disoriented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0813" cy="8683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…but exactly what IS Dizziness?</a:t>
            </a:r>
            <a:b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Is Dizzy Truly Dizzy?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D2512"/>
                </a:solidFill>
              </a:rPr>
              <a:t>Vestibular System</a:t>
            </a:r>
          </a:p>
        </p:txBody>
      </p:sp>
      <p:sp>
        <p:nvSpPr>
          <p:cNvPr id="27650" name="Content Placeholder 6"/>
          <p:cNvSpPr>
            <a:spLocks noGrp="1"/>
          </p:cNvSpPr>
          <p:nvPr>
            <p:ph sz="quarter" idx="1"/>
          </p:nvPr>
        </p:nvSpPr>
        <p:spPr>
          <a:xfrm>
            <a:off x="4724400" y="1752600"/>
            <a:ext cx="3930650" cy="4648200"/>
          </a:xfrm>
        </p:spPr>
        <p:txBody>
          <a:bodyPr/>
          <a:lstStyle/>
          <a:p>
            <a:r>
              <a:rPr lang="en-US" sz="2800"/>
              <a:t>The Inner Ear</a:t>
            </a:r>
          </a:p>
          <a:p>
            <a:pPr lvl="1"/>
            <a:r>
              <a:rPr lang="en-US" sz="2400"/>
              <a:t>Cochlea: Organ of Hearing</a:t>
            </a:r>
          </a:p>
          <a:p>
            <a:pPr lvl="1"/>
            <a:r>
              <a:rPr lang="en-US" sz="2400"/>
              <a:t>Vestibular system</a:t>
            </a:r>
          </a:p>
          <a:p>
            <a:pPr lvl="2"/>
            <a:r>
              <a:rPr lang="en-US" sz="2400"/>
              <a:t>“motion” detectors</a:t>
            </a:r>
          </a:p>
          <a:p>
            <a:pPr lvl="1"/>
            <a:r>
              <a:rPr lang="en-US" sz="2600"/>
              <a:t>Share same fluid</a:t>
            </a:r>
          </a:p>
          <a:p>
            <a:pPr lvl="1"/>
            <a:r>
              <a:rPr lang="en-US" sz="2600"/>
              <a:t>Share same nerve </a:t>
            </a:r>
          </a:p>
          <a:p>
            <a:pPr lvl="1"/>
            <a:r>
              <a:rPr lang="en-US" sz="2600"/>
              <a:t>Often hearing loss &amp; vestibular problems occur together </a:t>
            </a:r>
          </a:p>
        </p:txBody>
      </p:sp>
      <p:pic>
        <p:nvPicPr>
          <p:cNvPr id="27651" name="Picture 2" descr="D-Inner ear over dime 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40576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39825"/>
          </a:xfrm>
        </p:spPr>
        <p:txBody>
          <a:bodyPr/>
          <a:lstStyle/>
          <a:p>
            <a:pPr algn="r"/>
            <a:r>
              <a:rPr lang="en-US" sz="3600">
                <a:solidFill>
                  <a:srgbClr val="9D2512"/>
                </a:solidFill>
              </a:rPr>
              <a:t>Vestibular System</a:t>
            </a:r>
            <a:r>
              <a:rPr lang="en-US" sz="2800">
                <a:solidFill>
                  <a:srgbClr val="9D2512"/>
                </a:solidFill>
              </a:rPr>
              <a:t>: Detectors for all types of movements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600"/>
              <a:t>Angular (Rotational)</a:t>
            </a:r>
          </a:p>
          <a:p>
            <a:pPr lvl="1"/>
            <a:r>
              <a:rPr lang="en-US" sz="3200"/>
              <a:t>Head turns, tilts, and nods</a:t>
            </a:r>
          </a:p>
          <a:p>
            <a:r>
              <a:rPr lang="en-US" sz="3600"/>
              <a:t>Linear (in a straight line)</a:t>
            </a:r>
          </a:p>
          <a:p>
            <a:pPr lvl="1"/>
            <a:r>
              <a:rPr lang="en-US" sz="3200"/>
              <a:t>Elevator</a:t>
            </a:r>
          </a:p>
          <a:p>
            <a:pPr lvl="1"/>
            <a:r>
              <a:rPr lang="en-US" sz="3200"/>
              <a:t>Side to side</a:t>
            </a:r>
          </a:p>
          <a:p>
            <a:pPr lvl="1"/>
            <a:r>
              <a:rPr lang="en-US" sz="3200"/>
              <a:t>Back and forth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9D2512"/>
                </a:solidFill>
              </a:rPr>
              <a:t>Somatosensory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/>
              <a:t>Of or relating to the perception of sensory stimuli from the skin and internal organs  </a:t>
            </a:r>
          </a:p>
          <a:p>
            <a:r>
              <a:rPr lang="en-US" sz="3200" dirty="0"/>
              <a:t>A sub category is called </a:t>
            </a:r>
            <a:r>
              <a:rPr lang="en-US" sz="4000" b="1" i="1" dirty="0" err="1"/>
              <a:t>proprioception</a:t>
            </a:r>
            <a:endParaRPr lang="en-US" sz="4000" b="1" i="1" dirty="0"/>
          </a:p>
          <a:p>
            <a:pPr lvl="1"/>
            <a:r>
              <a:rPr lang="en-US" sz="2800" dirty="0"/>
              <a:t>…is the sense of the relative position of adjacent parts of the body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9D2512"/>
                </a:solidFill>
              </a:rPr>
              <a:t>Vision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/>
              <a:t>In order to determine orientation in space and to compare with other balance inputs, the brain process visual information related</a:t>
            </a:r>
          </a:p>
          <a:p>
            <a:pPr lvl="1"/>
            <a:r>
              <a:rPr lang="en-US" sz="2800"/>
              <a:t>self movement </a:t>
            </a:r>
          </a:p>
          <a:p>
            <a:pPr lvl="1"/>
            <a:r>
              <a:rPr lang="en-US" sz="2800"/>
              <a:t>environmental motion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Fall Risk – A Growing Problem</a:t>
            </a:r>
            <a:endParaRPr lang="en-US" sz="2800" dirty="0"/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Elderly 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Balance / Dizziness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Other Systems /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286000"/>
            <a:ext cx="3930650" cy="3733800"/>
          </a:xfrm>
        </p:spPr>
        <p:txBody>
          <a:bodyPr rtlCol="0"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Sensory Impairments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Vestibular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/>
              <a:t>Somatosensory</a:t>
            </a:r>
            <a:endParaRPr lang="en-US" dirty="0"/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Vision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Central Processing Impairment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Weighting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Processing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Motor response deficit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(all of the above)</a:t>
            </a:r>
          </a:p>
        </p:txBody>
      </p:sp>
      <p:sp>
        <p:nvSpPr>
          <p:cNvPr id="31748" name="Content Placeholder 6"/>
          <p:cNvSpPr>
            <a:spLocks noGrp="1"/>
          </p:cNvSpPr>
          <p:nvPr>
            <p:ph sz="quarter" idx="4"/>
          </p:nvPr>
        </p:nvSpPr>
        <p:spPr>
          <a:xfrm>
            <a:off x="4756150" y="2362200"/>
            <a:ext cx="3930650" cy="3657600"/>
          </a:xfrm>
        </p:spPr>
        <p:txBody>
          <a:bodyPr/>
          <a:lstStyle/>
          <a:p>
            <a:r>
              <a:rPr lang="en-US"/>
              <a:t>Cardiovascular or Pulmonary</a:t>
            </a:r>
          </a:p>
          <a:p>
            <a:r>
              <a:rPr lang="en-US"/>
              <a:t>Medications</a:t>
            </a:r>
          </a:p>
          <a:p>
            <a:r>
              <a:rPr lang="en-US"/>
              <a:t>Hormones / Enzymes</a:t>
            </a:r>
          </a:p>
          <a:p>
            <a:r>
              <a:rPr lang="en-US"/>
              <a:t>Hydration</a:t>
            </a:r>
          </a:p>
          <a:p>
            <a:r>
              <a:rPr lang="en-US"/>
              <a:t>Migraines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So What Can Go Wrong?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The very basics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The Detective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752600"/>
            <a:ext cx="160020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Peripheral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828800"/>
            <a:ext cx="1295400" cy="3693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Central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743200"/>
            <a:ext cx="16764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Vestibular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810000"/>
            <a:ext cx="14478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BPPV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3581400"/>
            <a:ext cx="1676400" cy="64611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Unilateral Weakness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4648200"/>
            <a:ext cx="10668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1676400"/>
            <a:ext cx="16002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Integration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4876800"/>
            <a:ext cx="11430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TBI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4114800"/>
            <a:ext cx="9144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CVA</a:t>
            </a:r>
          </a:p>
        </p:txBody>
      </p: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2895600" y="57150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Often a combination of issues.</a:t>
            </a:r>
          </a:p>
        </p:txBody>
      </p:sp>
      <p:cxnSp>
        <p:nvCxnSpPr>
          <p:cNvPr id="20" name="Straight Connector 19"/>
          <p:cNvCxnSpPr>
            <a:endCxn id="11" idx="0"/>
          </p:cNvCxnSpPr>
          <p:nvPr/>
        </p:nvCxnSpPr>
        <p:spPr>
          <a:xfrm rot="5400000">
            <a:off x="1790700" y="240030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609600" y="3124200"/>
            <a:ext cx="1219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</p:cNvCxnSpPr>
          <p:nvPr/>
        </p:nvCxnSpPr>
        <p:spPr>
          <a:xfrm rot="5400000">
            <a:off x="1289051" y="3879850"/>
            <a:ext cx="15367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2" idx="2"/>
          </p:cNvCxnSpPr>
          <p:nvPr/>
        </p:nvCxnSpPr>
        <p:spPr>
          <a:xfrm rot="5400000">
            <a:off x="7620000" y="35814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90800" y="3124200"/>
            <a:ext cx="1143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7734300" y="3924300"/>
            <a:ext cx="1676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1"/>
          </p:cNvCxnSpPr>
          <p:nvPr/>
        </p:nvCxnSpPr>
        <p:spPr>
          <a:xfrm rot="10800000">
            <a:off x="5486400" y="1936750"/>
            <a:ext cx="68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91400" y="2819400"/>
            <a:ext cx="1524000" cy="381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Permanent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81600" y="2743200"/>
            <a:ext cx="1295400" cy="381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Transient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53000" y="3581400"/>
            <a:ext cx="1295400" cy="3698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TIA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57800" y="4343400"/>
            <a:ext cx="1752600" cy="64611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Orthostatic Hypotension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010400" y="22098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5257800" y="3276600"/>
            <a:ext cx="457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8" idx="0"/>
          </p:cNvCxnSpPr>
          <p:nvPr/>
        </p:nvCxnSpPr>
        <p:spPr>
          <a:xfrm rot="10800000" flipV="1">
            <a:off x="5829300" y="2209800"/>
            <a:ext cx="8001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019800" y="3505200"/>
            <a:ext cx="1219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Symptoms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Additional Information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r>
              <a:rPr lang="en-US"/>
              <a:t>Onset</a:t>
            </a:r>
          </a:p>
          <a:p>
            <a:r>
              <a:rPr lang="en-US"/>
              <a:t>Duration</a:t>
            </a:r>
          </a:p>
          <a:p>
            <a:r>
              <a:rPr lang="en-US"/>
              <a:t>Frequency</a:t>
            </a:r>
          </a:p>
          <a:p>
            <a:r>
              <a:rPr lang="en-US"/>
              <a:t>Intensity</a:t>
            </a:r>
          </a:p>
          <a:p>
            <a:r>
              <a:rPr lang="en-US"/>
              <a:t>Description</a:t>
            </a:r>
          </a:p>
          <a:p>
            <a:r>
              <a:rPr lang="en-US"/>
              <a:t>Aggravate/relieve</a:t>
            </a:r>
          </a:p>
          <a:p>
            <a:r>
              <a:rPr lang="en-US"/>
              <a:t>Patterns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3796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en-US"/>
              <a:t>Medications</a:t>
            </a:r>
          </a:p>
          <a:p>
            <a:r>
              <a:rPr lang="en-US"/>
              <a:t>Diet</a:t>
            </a:r>
          </a:p>
          <a:p>
            <a:r>
              <a:rPr lang="en-US"/>
              <a:t>Hydration</a:t>
            </a:r>
          </a:p>
          <a:p>
            <a:r>
              <a:rPr lang="en-US"/>
              <a:t>Activity / exercise</a:t>
            </a:r>
          </a:p>
          <a:p>
            <a:r>
              <a:rPr lang="en-US"/>
              <a:t>Other health issues</a:t>
            </a:r>
          </a:p>
          <a:p>
            <a:r>
              <a:rPr lang="en-US"/>
              <a:t>General 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82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Case History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Walking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General Mobility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Steadiness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Use of arms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Step length / width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Speed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Conversation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Head movement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Gaze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Smoothness</a:t>
            </a:r>
          </a:p>
          <a:p>
            <a:pPr>
              <a:spcBef>
                <a:spcPts val="1000"/>
              </a:spcBef>
            </a:pPr>
            <a:r>
              <a:rPr lang="en-US" sz="2000" dirty="0" err="1"/>
              <a:t>Nystagmus</a:t>
            </a:r>
            <a:endParaRPr lang="en-US" sz="2000" dirty="0"/>
          </a:p>
        </p:txBody>
      </p:sp>
      <p:sp>
        <p:nvSpPr>
          <p:cNvPr id="22533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Coming to stand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Need assist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Pause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Head position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Donning/doffing coat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Reaching – purse / hand shake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Turning corners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General appearance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Observation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General Screen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Movement Induced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Vitals – BP; HR; O2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Ocularmotor</a:t>
            </a:r>
            <a:endParaRPr lang="en-US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ROM; Smooth pursuit; Saccades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Vestibular Ocular Reflex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Slow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Fast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Cancellation</a:t>
            </a:r>
          </a:p>
        </p:txBody>
      </p:sp>
      <p:sp>
        <p:nvSpPr>
          <p:cNvPr id="35844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en-US"/>
              <a:t>Cervical Active Range of Motion</a:t>
            </a:r>
          </a:p>
          <a:p>
            <a:r>
              <a:rPr lang="en-US"/>
              <a:t>Dix Hallpike</a:t>
            </a:r>
          </a:p>
          <a:p>
            <a:pPr lvl="1"/>
            <a:r>
              <a:rPr lang="en-US"/>
              <a:t>Standard</a:t>
            </a:r>
          </a:p>
          <a:p>
            <a:pPr lvl="1"/>
            <a:r>
              <a:rPr lang="en-US"/>
              <a:t>Sidelying</a:t>
            </a:r>
          </a:p>
          <a:p>
            <a:r>
              <a:rPr lang="en-US"/>
              <a:t>Any movements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Screen Tools - Dizziness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for vestibular problems…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Purpose is to identify and localize the site of the problem with the vestibular system</a:t>
            </a:r>
          </a:p>
          <a:p>
            <a:r>
              <a:rPr lang="en-US" dirty="0"/>
              <a:t>Screening has been shown to be clinically useful</a:t>
            </a:r>
          </a:p>
          <a:p>
            <a:r>
              <a:rPr lang="en-US" dirty="0"/>
              <a:t>Screening areas</a:t>
            </a:r>
          </a:p>
          <a:p>
            <a:pPr lvl="1"/>
            <a:r>
              <a:rPr lang="en-US" dirty="0"/>
              <a:t>Ocular motor </a:t>
            </a:r>
          </a:p>
          <a:p>
            <a:pPr lvl="1"/>
            <a:r>
              <a:rPr lang="en-US" dirty="0"/>
              <a:t>Vestibular Ocular Reflex (VOR)</a:t>
            </a:r>
          </a:p>
          <a:p>
            <a:pPr lvl="1"/>
            <a:r>
              <a:rPr lang="en-US" dirty="0" err="1"/>
              <a:t>Vestibulo</a:t>
            </a:r>
            <a:r>
              <a:rPr lang="en-US" dirty="0"/>
              <a:t> spinal reflex (VSR)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we looking for…?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Voluntary eye movement (Ocular Motor)</a:t>
            </a:r>
          </a:p>
          <a:p>
            <a:pPr lvl="1"/>
            <a:r>
              <a:rPr lang="en-US" dirty="0"/>
              <a:t>Slow/fast/combination</a:t>
            </a:r>
          </a:p>
          <a:p>
            <a:r>
              <a:rPr lang="en-US" dirty="0"/>
              <a:t>Involuntary eye movement: </a:t>
            </a:r>
            <a:r>
              <a:rPr lang="en-US" dirty="0" err="1"/>
              <a:t>Nystagums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we looking for…?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Voluntary Eye Movement (Ocular Motor)</a:t>
            </a:r>
          </a:p>
          <a:p>
            <a:pPr lvl="1"/>
            <a:r>
              <a:rPr lang="en-US" dirty="0"/>
              <a:t>Range of motion (ROM)</a:t>
            </a:r>
          </a:p>
          <a:p>
            <a:pPr lvl="1"/>
            <a:r>
              <a:rPr lang="en-US" dirty="0"/>
              <a:t>Smooth pursuit (also called tracking)</a:t>
            </a:r>
          </a:p>
          <a:p>
            <a:pPr lvl="1"/>
            <a:r>
              <a:rPr lang="en-US" dirty="0"/>
              <a:t>Saccadic pursuit (fast eye movement)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nature of the problem</a:t>
            </a:r>
          </a:p>
          <a:p>
            <a:r>
              <a:rPr lang="en-US" dirty="0"/>
              <a:t>The anatomy of balance</a:t>
            </a:r>
          </a:p>
          <a:p>
            <a:r>
              <a:rPr lang="en-US" dirty="0"/>
              <a:t>What can go wrong</a:t>
            </a:r>
          </a:p>
          <a:p>
            <a:r>
              <a:rPr lang="en-US" dirty="0"/>
              <a:t>The very basics of assessment</a:t>
            </a:r>
          </a:p>
          <a:p>
            <a:r>
              <a:rPr lang="en-US" dirty="0"/>
              <a:t>Practice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Saccadic Pursuit</a:t>
            </a:r>
          </a:p>
        </p:txBody>
      </p:sp>
      <p:pic>
        <p:nvPicPr>
          <p:cNvPr id="4" name="saccadic_pursuit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8412" y="1417638"/>
            <a:ext cx="6360075" cy="47700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(smooth pursuit)</a:t>
            </a:r>
          </a:p>
        </p:txBody>
      </p:sp>
      <p:pic>
        <p:nvPicPr>
          <p:cNvPr id="6" name="horizontal smooth pursuit slow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714" y="1600200"/>
            <a:ext cx="59305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4191915" y="6126163"/>
            <a:ext cx="118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we looking for…?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Involuntary eye movement: </a:t>
            </a:r>
            <a:r>
              <a:rPr lang="en-US" dirty="0" err="1"/>
              <a:t>Nystagmus</a:t>
            </a:r>
            <a:endParaRPr lang="en-US" dirty="0"/>
          </a:p>
          <a:p>
            <a:pPr lvl="2"/>
            <a:r>
              <a:rPr lang="en-US" dirty="0" err="1"/>
              <a:t>Nystagmus</a:t>
            </a:r>
            <a:endParaRPr lang="en-US" dirty="0"/>
          </a:p>
          <a:p>
            <a:pPr lvl="3"/>
            <a:r>
              <a:rPr lang="en-US" dirty="0"/>
              <a:t>Greek word “</a:t>
            </a:r>
            <a:r>
              <a:rPr lang="en-US" dirty="0" err="1"/>
              <a:t>nystanzien</a:t>
            </a:r>
            <a:r>
              <a:rPr lang="en-US" dirty="0"/>
              <a:t>” which translates to “nod”</a:t>
            </a:r>
          </a:p>
          <a:p>
            <a:pPr lvl="3"/>
            <a:r>
              <a:rPr lang="en-US" dirty="0"/>
              <a:t>Literally, any involuntary eye movement</a:t>
            </a:r>
          </a:p>
          <a:p>
            <a:pPr lvl="4"/>
            <a:r>
              <a:rPr lang="en-US" dirty="0"/>
              <a:t>Horizontal</a:t>
            </a:r>
          </a:p>
          <a:p>
            <a:pPr lvl="4"/>
            <a:r>
              <a:rPr lang="en-US" dirty="0"/>
              <a:t>Vertical</a:t>
            </a:r>
          </a:p>
          <a:p>
            <a:pPr lvl="4"/>
            <a:r>
              <a:rPr lang="en-US" dirty="0"/>
              <a:t>Equal or unequal velocities and directions</a:t>
            </a:r>
          </a:p>
          <a:p>
            <a:pPr lvl="3"/>
            <a:r>
              <a:rPr lang="en-US" dirty="0"/>
              <a:t>“Type” can suggest an anatomical site or physical process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Nystagmus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6522" y="6041698"/>
            <a:ext cx="242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Left-beating</a:t>
            </a:r>
          </a:p>
        </p:txBody>
      </p:sp>
      <p:pic>
        <p:nvPicPr>
          <p:cNvPr id="7" name="left beating linear horizontal nystagmus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714" y="1600200"/>
            <a:ext cx="59305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Nystagmus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0929" y="6031468"/>
            <a:ext cx="305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Right-beating</a:t>
            </a:r>
          </a:p>
        </p:txBody>
      </p:sp>
      <p:pic>
        <p:nvPicPr>
          <p:cNvPr id="8" name="right beating linear horizontal nystagmus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714" y="1600200"/>
            <a:ext cx="59305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Nystagmus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2029" y="6019800"/>
            <a:ext cx="179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Up-beating</a:t>
            </a:r>
          </a:p>
        </p:txBody>
      </p:sp>
      <p:pic>
        <p:nvPicPr>
          <p:cNvPr id="7" name="upbeat linear nystagmus 2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714" y="1600200"/>
            <a:ext cx="59305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Nystagmus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6019800"/>
            <a:ext cx="168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Down-beating</a:t>
            </a:r>
          </a:p>
        </p:txBody>
      </p:sp>
      <p:pic>
        <p:nvPicPr>
          <p:cNvPr id="8" name="down beating linear nystagmus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714" y="1600200"/>
            <a:ext cx="59305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Nystagmus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7482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Twisiting</a:t>
            </a:r>
            <a:r>
              <a:rPr lang="en-US" dirty="0"/>
              <a:t> / arcing (also called </a:t>
            </a:r>
            <a:r>
              <a:rPr lang="en-US" dirty="0" err="1"/>
              <a:t>torsional</a:t>
            </a:r>
            <a:r>
              <a:rPr lang="en-US" dirty="0"/>
              <a:t> / linear</a:t>
            </a:r>
          </a:p>
        </p:txBody>
      </p:sp>
      <p:pic>
        <p:nvPicPr>
          <p:cNvPr id="7" name="leftTorsional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9390" y="1275765"/>
            <a:ext cx="6514948" cy="4886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General Screen</a:t>
            </a:r>
          </a:p>
        </p:txBody>
      </p:sp>
      <p:sp>
        <p:nvSpPr>
          <p:cNvPr id="24579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Movement Induced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Vitals – BP; HR; O2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>
                <a:solidFill>
                  <a:srgbClr val="C00000"/>
                </a:solidFill>
              </a:rPr>
              <a:t>Ocularmotor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solidFill>
                  <a:srgbClr val="C00000"/>
                </a:solidFill>
              </a:rPr>
              <a:t>ROM; Smooth pursuit; Saccades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>
                <a:solidFill>
                  <a:srgbClr val="C00000"/>
                </a:solidFill>
              </a:rPr>
              <a:t>Vestibular Ocular Reflex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solidFill>
                  <a:srgbClr val="C00000"/>
                </a:solidFill>
              </a:rPr>
              <a:t>Slow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solidFill>
                  <a:srgbClr val="C00000"/>
                </a:solidFill>
              </a:rPr>
              <a:t>Fast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solidFill>
                  <a:srgbClr val="C00000"/>
                </a:solidFill>
              </a:rPr>
              <a:t>Cancellation</a:t>
            </a:r>
          </a:p>
        </p:txBody>
      </p:sp>
      <p:sp>
        <p:nvSpPr>
          <p:cNvPr id="2458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Cervical Active Range of Motion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>
                <a:solidFill>
                  <a:srgbClr val="C00000"/>
                </a:solidFill>
              </a:rPr>
              <a:t>Dix Hallpike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solidFill>
                  <a:srgbClr val="C00000"/>
                </a:solidFill>
              </a:rPr>
              <a:t>Standard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solidFill>
                  <a:srgbClr val="C00000"/>
                </a:solidFill>
              </a:rPr>
              <a:t>Sidelying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Roll Test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Any movements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/>
              <a:t>Motion Sensitivity Q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/>
              <a:t>Lunges; Stops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Practice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16386" name="Rectang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r>
              <a:rPr lang="en-US" sz="2400" b="1"/>
              <a:t>Age Adjusted Nonfatal Fall Injury Rates* Among Men and Women Aged 65 Years and Older, United States, 2001–2005</a:t>
            </a:r>
            <a:r>
              <a:rPr lang="en-US" sz="3200"/>
              <a:t> 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905000"/>
            <a:ext cx="5867400" cy="3903663"/>
          </a:xfrm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Verdana" pitchFamily="34" charset="0"/>
              </a:rPr>
              <a:t>Reference: Centers for Disease Control and Prevention, National Center for Injury Prevention and Control. Web-based Injury Statistics Query and Reporting System (WISQARS) [online]. (2005) [cited 2006 Aug 20]. Available from URL:</a:t>
            </a:r>
            <a:r>
              <a:rPr lang="en-US" sz="1200" u="sng">
                <a:latin typeface="Verdana" pitchFamily="34" charset="0"/>
                <a:hlinkClick r:id="rId3"/>
              </a:rPr>
              <a:t> www.cdc.gov/ncipc/wisqars</a:t>
            </a:r>
            <a:r>
              <a:rPr lang="en-US">
                <a:latin typeface="Verdana" pitchFamily="34" charset="0"/>
              </a:rPr>
              <a:t>.</a:t>
            </a:r>
          </a:p>
          <a:p>
            <a:pPr eaLnBrk="0" hangingPunct="0"/>
            <a:r>
              <a:rPr lang="en-US">
                <a:latin typeface="Verdana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Static</a:t>
            </a:r>
          </a:p>
        </p:txBody>
      </p:sp>
      <p:sp>
        <p:nvSpPr>
          <p:cNvPr id="25603" name="Text Placeholder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Dynamic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r>
              <a:rPr lang="en-US"/>
              <a:t>Romberg</a:t>
            </a:r>
          </a:p>
          <a:p>
            <a:pPr lvl="1"/>
            <a:r>
              <a:rPr lang="en-US"/>
              <a:t>Eyes open / closed</a:t>
            </a:r>
          </a:p>
          <a:p>
            <a:pPr lvl="1"/>
            <a:r>
              <a:rPr lang="en-US"/>
              <a:t>Firm or Soft Surface</a:t>
            </a:r>
          </a:p>
          <a:p>
            <a:pPr lvl="1"/>
            <a:r>
              <a:rPr lang="en-US"/>
              <a:t>Tandem</a:t>
            </a:r>
          </a:p>
          <a:p>
            <a:pPr lvl="1"/>
            <a:r>
              <a:rPr lang="en-US"/>
              <a:t>Head and body turns</a:t>
            </a:r>
          </a:p>
          <a:p>
            <a:pPr lvl="1"/>
            <a:r>
              <a:rPr lang="en-US"/>
              <a:t>Gaze</a:t>
            </a:r>
          </a:p>
          <a:p>
            <a:r>
              <a:rPr lang="en-US"/>
              <a:t>Nudge and Release</a:t>
            </a:r>
          </a:p>
          <a:p>
            <a:r>
              <a:rPr lang="en-US"/>
              <a:t>Single Leg Stance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Get up and Go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Dynamic Gait Index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4 –item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12  - item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Functional Gait assessment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Functional Tasks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Squat or reach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Turn – eyes open / closed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Toes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Screening Tools - Balance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Static</a:t>
            </a:r>
          </a:p>
        </p:txBody>
      </p:sp>
      <p:sp>
        <p:nvSpPr>
          <p:cNvPr id="2662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Dynamic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Rhomberg</a:t>
            </a:r>
          </a:p>
          <a:p>
            <a:pPr lvl="1"/>
            <a:r>
              <a:rPr lang="en-US">
                <a:solidFill>
                  <a:srgbClr val="C00000"/>
                </a:solidFill>
              </a:rPr>
              <a:t>Eyes open / closed</a:t>
            </a:r>
          </a:p>
          <a:p>
            <a:pPr lvl="1"/>
            <a:r>
              <a:rPr lang="en-US">
                <a:solidFill>
                  <a:srgbClr val="C00000"/>
                </a:solidFill>
              </a:rPr>
              <a:t>Firm or Soft Surface</a:t>
            </a:r>
          </a:p>
          <a:p>
            <a:pPr lvl="1"/>
            <a:r>
              <a:rPr lang="en-US"/>
              <a:t>Tandem</a:t>
            </a:r>
          </a:p>
          <a:p>
            <a:pPr lvl="1"/>
            <a:r>
              <a:rPr lang="en-US"/>
              <a:t>Head and body turns</a:t>
            </a:r>
          </a:p>
          <a:p>
            <a:pPr lvl="1"/>
            <a:r>
              <a:rPr lang="en-US"/>
              <a:t>Gaze</a:t>
            </a:r>
          </a:p>
          <a:p>
            <a:r>
              <a:rPr lang="en-US">
                <a:solidFill>
                  <a:srgbClr val="C00000"/>
                </a:solidFill>
              </a:rPr>
              <a:t>Nudge and Release</a:t>
            </a:r>
          </a:p>
          <a:p>
            <a:r>
              <a:rPr lang="en-US"/>
              <a:t>Single Leg Stance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76800" y="2286000"/>
            <a:ext cx="3930650" cy="3886200"/>
          </a:xfrm>
        </p:spPr>
        <p:txBody>
          <a:bodyPr rtlCol="0"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Get up and Go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Dynamic Gait Index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solidFill>
                  <a:srgbClr val="C00000"/>
                </a:solidFill>
              </a:rPr>
              <a:t>4-item version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12-item version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Functional Gait assessment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Functional Tasks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Squat or reach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Turn – eyes open / closed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Toes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Practice - Balance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Results</a:t>
            </a:r>
          </a:p>
        </p:txBody>
      </p:sp>
      <p:sp>
        <p:nvSpPr>
          <p:cNvPr id="39938" name="Rectangle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If neurologic signs and symptoms, refer to neurologist.</a:t>
            </a:r>
          </a:p>
          <a:p>
            <a:pPr lvl="1"/>
            <a:r>
              <a:rPr lang="en-US"/>
              <a:t>PT or OT may be indicated for balance</a:t>
            </a:r>
          </a:p>
          <a:p>
            <a:r>
              <a:rPr lang="en-US"/>
              <a:t>If true spinning, refer to ENT, audiologist, PT or OT that specializes in vestibular treatment.</a:t>
            </a:r>
          </a:p>
          <a:p>
            <a:r>
              <a:rPr lang="en-US"/>
              <a:t>If imbalanced, refer for balance rehab – can be PT or even a community program.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Where to Go?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Physical Therapists</a:t>
            </a:r>
          </a:p>
          <a:p>
            <a:r>
              <a:rPr lang="en-US"/>
              <a:t>Audiologists</a:t>
            </a:r>
          </a:p>
          <a:p>
            <a:r>
              <a:rPr lang="en-US"/>
              <a:t>Ear, noise, and throat (ENT) Specialist (MD)</a:t>
            </a:r>
            <a:br>
              <a:rPr lang="en-US"/>
            </a:br>
            <a:endParaRPr lang="en-US"/>
          </a:p>
          <a:p>
            <a:pPr lvl="1"/>
            <a:r>
              <a:rPr lang="en-US"/>
              <a:t>Neurologist</a:t>
            </a:r>
          </a:p>
          <a:p>
            <a:pPr lvl="1"/>
            <a:r>
              <a:rPr lang="en-US"/>
              <a:t>Cardiologist</a:t>
            </a:r>
          </a:p>
          <a:p>
            <a:pPr lvl="1"/>
            <a:r>
              <a:rPr lang="en-US"/>
              <a:t>Psychologist</a:t>
            </a:r>
          </a:p>
          <a:p>
            <a:pPr lvl="1"/>
            <a:r>
              <a:rPr lang="en-US"/>
              <a:t>Dietician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257800" y="2590800"/>
            <a:ext cx="3457575" cy="1219200"/>
          </a:xfrm>
        </p:spPr>
        <p:txBody>
          <a:bodyPr/>
          <a:lstStyle/>
          <a:p>
            <a:r>
              <a:rPr lang="en-US"/>
              <a:t>Questions??</a:t>
            </a:r>
          </a:p>
        </p:txBody>
      </p:sp>
      <p:sp>
        <p:nvSpPr>
          <p:cNvPr id="41986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4450">
              <a:spcBef>
                <a:spcPct val="0"/>
              </a:spcBef>
            </a:pPr>
            <a:endParaRPr lang="en-US"/>
          </a:p>
        </p:txBody>
      </p:sp>
      <p:pic>
        <p:nvPicPr>
          <p:cNvPr id="41987" name="Picture 5" descr="vestibul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1703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6803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GENERAL </a:t>
            </a:r>
          </a:p>
          <a:p>
            <a:pPr lvl="1"/>
            <a:r>
              <a:rPr lang="en-US" sz="2286" dirty="0" err="1"/>
              <a:t>Herdman</a:t>
            </a:r>
            <a:r>
              <a:rPr lang="en-US" sz="2286" dirty="0"/>
              <a:t> SJ. </a:t>
            </a:r>
            <a:r>
              <a:rPr lang="en-US" sz="2286" i="1" dirty="0"/>
              <a:t>Vestibular Rehabilitation</a:t>
            </a:r>
            <a:r>
              <a:rPr lang="en-US" sz="2286" dirty="0"/>
              <a:t>. 3</a:t>
            </a:r>
            <a:r>
              <a:rPr lang="en-US" sz="2286" baseline="30000" dirty="0"/>
              <a:t>rd</a:t>
            </a:r>
            <a:r>
              <a:rPr lang="en-US" sz="2286" dirty="0"/>
              <a:t> ed. Philadelphia, PA: </a:t>
            </a:r>
            <a:r>
              <a:rPr lang="en-US" sz="2286" dirty="0" err="1"/>
              <a:t>F.A.Davis</a:t>
            </a:r>
            <a:r>
              <a:rPr lang="en-US" sz="2286" dirty="0"/>
              <a:t> Co; 2007.</a:t>
            </a:r>
          </a:p>
          <a:p>
            <a:pPr lvl="1"/>
            <a:r>
              <a:rPr lang="en-US" sz="2286" dirty="0" err="1"/>
              <a:t>Shumway</a:t>
            </a:r>
            <a:r>
              <a:rPr lang="en-US" sz="2286" dirty="0"/>
              <a:t>-Cook A, </a:t>
            </a:r>
            <a:r>
              <a:rPr lang="en-US" sz="2286" dirty="0" err="1"/>
              <a:t>Woollacott</a:t>
            </a:r>
            <a:r>
              <a:rPr lang="en-US" sz="2286" dirty="0"/>
              <a:t> M. </a:t>
            </a:r>
            <a:r>
              <a:rPr lang="en-US" sz="2286" i="1" dirty="0"/>
              <a:t>Motor Control: Theory and Practical Applications</a:t>
            </a:r>
            <a:r>
              <a:rPr lang="en-US" sz="2286" dirty="0"/>
              <a:t>, Lippincott, Williams and Wilkins Baltimore, </a:t>
            </a:r>
            <a:r>
              <a:rPr lang="en-US" sz="2286" dirty="0" err="1"/>
              <a:t>Md</a:t>
            </a:r>
            <a:r>
              <a:rPr lang="en-US" sz="2286" dirty="0"/>
              <a:t>, 1995:323-324</a:t>
            </a:r>
          </a:p>
          <a:p>
            <a:pPr lvl="1"/>
            <a:r>
              <a:rPr lang="en-US" sz="2286" dirty="0"/>
              <a:t>Schubert MC, Minor LB. </a:t>
            </a:r>
            <a:r>
              <a:rPr lang="en-US" sz="2286" dirty="0" err="1"/>
              <a:t>Uestibulo</a:t>
            </a:r>
            <a:r>
              <a:rPr lang="en-US" sz="2286" dirty="0"/>
              <a:t>-ocular physiology underlying vestibular </a:t>
            </a:r>
            <a:r>
              <a:rPr lang="en-US" sz="2286" dirty="0" err="1"/>
              <a:t>hypofunction</a:t>
            </a:r>
            <a:r>
              <a:rPr lang="en-US" sz="2286" dirty="0"/>
              <a:t>. </a:t>
            </a:r>
            <a:r>
              <a:rPr lang="en-US" sz="2286" i="1" dirty="0"/>
              <a:t>Physical Therapy</a:t>
            </a:r>
            <a:r>
              <a:rPr lang="en-US" sz="2286" dirty="0"/>
              <a:t>, 2004;84(4)373-386.</a:t>
            </a:r>
          </a:p>
          <a:p>
            <a:pPr lvl="1"/>
            <a:r>
              <a:rPr lang="en-US" sz="2286" dirty="0"/>
              <a:t>http://</a:t>
            </a:r>
            <a:r>
              <a:rPr lang="en-US" sz="2286" dirty="0" err="1"/>
              <a:t>www.cdc.gov/print.do?url</a:t>
            </a:r>
            <a:r>
              <a:rPr lang="en-US" sz="2286" dirty="0"/>
              <a:t>=http%3A//www.cdc.gov/ncipc/factsheets/adultfalls.htm</a:t>
            </a:r>
          </a:p>
          <a:p>
            <a:pPr lvl="1"/>
            <a:r>
              <a:rPr lang="en-US" sz="2286" dirty="0"/>
              <a:t>Reference: Centers for Disease Control and Prevention, National Center for Injury Prevention and Control. Web-based Injury Statistics Query and Reporting System (WISQARS) [online]. (2005) [cited 2006 Aug 20]. Available from URL:</a:t>
            </a:r>
            <a:r>
              <a:rPr lang="en-US" sz="2286" u="sng" dirty="0">
                <a:hlinkClick r:id="rId2"/>
              </a:rPr>
              <a:t> www.cdc.gov/ncipc/wisqars</a:t>
            </a:r>
            <a:r>
              <a:rPr lang="en-US" sz="2286" dirty="0"/>
              <a:t>. Neil Bhattacharyya N, Baugh RF </a:t>
            </a:r>
            <a:r>
              <a:rPr lang="en-US" sz="2286" dirty="0" err="1"/>
              <a:t>Orvidas</a:t>
            </a:r>
            <a:r>
              <a:rPr lang="en-US" sz="2286" dirty="0"/>
              <a:t> L, et al., Clinical practice guideline: Benign paroxysmal positional vertigo. </a:t>
            </a:r>
            <a:r>
              <a:rPr lang="en-US" sz="2286" i="1" dirty="0"/>
              <a:t>Otolaryngology–Head and Neck Surgery</a:t>
            </a:r>
            <a:r>
              <a:rPr lang="en-US" sz="2286" dirty="0"/>
              <a:t>, 2008;139:S47-S81</a:t>
            </a:r>
          </a:p>
          <a:p>
            <a:pPr lvl="1"/>
            <a:r>
              <a:rPr lang="en-US" sz="2286" dirty="0"/>
              <a:t>Hillier SL, </a:t>
            </a:r>
            <a:r>
              <a:rPr lang="en-US" sz="2286" dirty="0" err="1"/>
              <a:t>Hollohan</a:t>
            </a:r>
            <a:r>
              <a:rPr lang="en-US" sz="2286" dirty="0"/>
              <a:t> V. Vestibular rehabilitation for unilateral peripheral vestibular dysfunction (Review). The Cochrane Collaboration. 2007.</a:t>
            </a:r>
          </a:p>
          <a:p>
            <a:pPr lvl="1"/>
            <a:r>
              <a:rPr lang="en-US" sz="2286" dirty="0"/>
              <a:t>Lyons SS. Fall Prevention for older adults. Iowa City: University of Iowa </a:t>
            </a:r>
            <a:r>
              <a:rPr lang="en-US" sz="2286" dirty="0" err="1"/>
              <a:t>Gerontological</a:t>
            </a:r>
            <a:r>
              <a:rPr lang="en-US" sz="2286" dirty="0"/>
              <a:t> Nursing Interventions Research Center, Research Dissemination Core; February 2004. National Guideline Clearinghouse – AHRQ.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eaLnBrk="0" fontAlgn="auto" hangingPunct="0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76803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TESTS</a:t>
            </a:r>
          </a:p>
          <a:p>
            <a:pPr lvl="1"/>
            <a:r>
              <a:rPr lang="en-US" dirty="0" err="1"/>
              <a:t>Wrisley</a:t>
            </a:r>
            <a:r>
              <a:rPr lang="en-US" dirty="0"/>
              <a:t>, DM, </a:t>
            </a:r>
            <a:r>
              <a:rPr lang="en-US" dirty="0" err="1"/>
              <a:t>Marchetti</a:t>
            </a:r>
            <a:r>
              <a:rPr lang="en-US" dirty="0"/>
              <a:t> GF, </a:t>
            </a:r>
            <a:r>
              <a:rPr lang="en-US" dirty="0" err="1"/>
              <a:t>Kuharsky</a:t>
            </a:r>
            <a:r>
              <a:rPr lang="en-US" dirty="0"/>
              <a:t> DK, Whitney SL. Reliability, internal consistency, and validity of data obtained with the functional gait assessment. </a:t>
            </a:r>
            <a:r>
              <a:rPr lang="en-US" i="1" dirty="0"/>
              <a:t>Physical Therapy</a:t>
            </a:r>
            <a:r>
              <a:rPr lang="en-US" dirty="0"/>
              <a:t>, 2004;84(10):916-918.</a:t>
            </a:r>
          </a:p>
          <a:p>
            <a:pPr lvl="1"/>
            <a:r>
              <a:rPr lang="en-US" dirty="0"/>
              <a:t>Walker ML, Austin AG, </a:t>
            </a:r>
            <a:r>
              <a:rPr lang="en-US" dirty="0" err="1"/>
              <a:t>Banke</a:t>
            </a:r>
            <a:r>
              <a:rPr lang="en-US" dirty="0"/>
              <a:t> GM et al. Reference group data for the functional gait assessment. </a:t>
            </a:r>
            <a:r>
              <a:rPr lang="en-US" i="1" dirty="0"/>
              <a:t>Physical Therapy.</a:t>
            </a:r>
            <a:r>
              <a:rPr lang="en-US" dirty="0"/>
              <a:t> 2007; 87(11):1468-1477.</a:t>
            </a:r>
          </a:p>
          <a:p>
            <a:pPr lvl="1"/>
            <a:r>
              <a:rPr lang="en-US" dirty="0"/>
              <a:t>Fritz S, </a:t>
            </a:r>
            <a:r>
              <a:rPr lang="en-US" dirty="0" err="1"/>
              <a:t>Lusardi</a:t>
            </a:r>
            <a:r>
              <a:rPr lang="en-US" dirty="0"/>
              <a:t> M. White paper: walking speed: the sixth vital sign. </a:t>
            </a:r>
            <a:r>
              <a:rPr lang="en-US" i="1" dirty="0"/>
              <a:t>Journal of Geriatric Physical Therapy</a:t>
            </a:r>
            <a:r>
              <a:rPr lang="en-US" dirty="0"/>
              <a:t>, 2009; 32(2):2-5.</a:t>
            </a:r>
          </a:p>
          <a:p>
            <a:pPr lvl="1"/>
            <a:r>
              <a:rPr lang="en-US" dirty="0" err="1"/>
              <a:t>Marchetti</a:t>
            </a:r>
            <a:r>
              <a:rPr lang="en-US" dirty="0"/>
              <a:t> GF, Whitney SL. Construction and validation of the 4-item dynamic gait index. </a:t>
            </a:r>
            <a:r>
              <a:rPr lang="en-US" i="1" dirty="0"/>
              <a:t>Physical Therapy</a:t>
            </a:r>
            <a:r>
              <a:rPr lang="en-US" dirty="0"/>
              <a:t>, 2006;86(12)1651-1660.</a:t>
            </a:r>
          </a:p>
          <a:p>
            <a:pPr lvl="1"/>
            <a:r>
              <a:rPr lang="en-US" dirty="0"/>
              <a:t>Duncan P, Weiner D, Chandler J, et al. Functional reach: a new clinical measure of balance. </a:t>
            </a:r>
            <a:r>
              <a:rPr lang="en-US" i="1" dirty="0"/>
              <a:t>J of </a:t>
            </a:r>
            <a:r>
              <a:rPr lang="en-US" i="1" dirty="0" err="1"/>
              <a:t>Gerontol</a:t>
            </a:r>
            <a:r>
              <a:rPr lang="en-US" dirty="0"/>
              <a:t>, 1990;45:M192-197.</a:t>
            </a:r>
          </a:p>
          <a:p>
            <a:pPr lvl="1"/>
            <a:r>
              <a:rPr lang="en-US" dirty="0" err="1"/>
              <a:t>Humphriss</a:t>
            </a:r>
            <a:r>
              <a:rPr lang="en-US" dirty="0"/>
              <a:t> RL, </a:t>
            </a:r>
            <a:r>
              <a:rPr lang="en-US" dirty="0" err="1"/>
              <a:t>Baguley</a:t>
            </a:r>
            <a:r>
              <a:rPr lang="en-US" dirty="0"/>
              <a:t> DM, </a:t>
            </a:r>
            <a:r>
              <a:rPr lang="en-US" dirty="0" err="1"/>
              <a:t>Sparkes</a:t>
            </a:r>
            <a:r>
              <a:rPr lang="en-US" dirty="0"/>
              <a:t> V, </a:t>
            </a:r>
            <a:r>
              <a:rPr lang="en-US" dirty="0" err="1"/>
              <a:t>Peerman</a:t>
            </a:r>
            <a:r>
              <a:rPr lang="en-US" dirty="0"/>
              <a:t> SE, Moffat DA. Contraindications to the Dix-</a:t>
            </a:r>
            <a:r>
              <a:rPr lang="en-US" dirty="0" err="1"/>
              <a:t>Hallpike</a:t>
            </a:r>
            <a:r>
              <a:rPr lang="en-US" dirty="0"/>
              <a:t> </a:t>
            </a:r>
            <a:r>
              <a:rPr lang="en-US" dirty="0" err="1"/>
              <a:t>Manoeuvre</a:t>
            </a:r>
            <a:r>
              <a:rPr lang="en-US" dirty="0"/>
              <a:t>: a multidisciplinary review. </a:t>
            </a:r>
            <a:r>
              <a:rPr lang="en-US" i="1" dirty="0"/>
              <a:t>International Journal of Audiology</a:t>
            </a:r>
            <a:r>
              <a:rPr lang="en-US" dirty="0"/>
              <a:t>, 2003;42:166-173.</a:t>
            </a:r>
          </a:p>
          <a:p>
            <a:pPr>
              <a:buNone/>
            </a:pPr>
            <a:endParaRPr lang="en-US" dirty="0"/>
          </a:p>
          <a:p>
            <a:pPr eaLnBrk="0" fontAlgn="auto" hangingPunct="0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r>
              <a:rPr lang="en-US" sz="2400" b="1"/>
              <a:t>Age Adjusted Fatal Fall Injury Rates* Among Men and Women Aged 65 Years and Older, United States, 1994–2003</a:t>
            </a:r>
            <a:r>
              <a:rPr lang="en-US" sz="3200"/>
              <a:t> 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828800"/>
            <a:ext cx="6705600" cy="3867150"/>
          </a:xfr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95400" y="5781675"/>
            <a:ext cx="7467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Reference: Centers for Disease Control and Prevention, National Center for Injury Prevention and Control. Web-based Injury Statistics Query and Reporting System (WISQARS) [online]. (2005) [cited 2006 Aug 20]. Available from URL:</a:t>
            </a:r>
            <a:r>
              <a:rPr lang="en-US" sz="1400" u="sng">
                <a:latin typeface="Verdana" pitchFamily="34" charset="0"/>
                <a:hlinkClick r:id="rId3"/>
              </a:rPr>
              <a:t> www.cdc.gov/ncipc/wisqars</a:t>
            </a:r>
            <a:r>
              <a:rPr lang="en-US" sz="1400">
                <a:latin typeface="Verdana" pitchFamily="34" charset="0"/>
              </a:rPr>
              <a:t>.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 </a:t>
            </a:r>
          </a:p>
          <a:p>
            <a:pPr eaLnBrk="0" hangingPunct="0">
              <a:spcBef>
                <a:spcPct val="50000"/>
              </a:spcBef>
            </a:pPr>
            <a:endParaRPr lang="en-US" sz="14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Incidence of Dizziness &amp; Balance Problems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76400"/>
            <a:ext cx="8504238" cy="4422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Accounts for 5-10% of all MD visits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ea typeface="ＭＳ Ｐゴシック"/>
                <a:cs typeface="ＭＳ Ｐゴシック"/>
              </a:rPr>
              <a:t>11.3 million visits/year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90 Million Americans (42% of population) 	will complain of dizziness to MD in their lifetime (NIH Report)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In one year 5,267,000 Americans sought medical help for dizziness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/>
              <a:t>500,000 of this group were severely disabled by their symptoms (Nat. Ambulatory Med Care Study)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248400" y="5867400"/>
            <a:ext cx="206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Worthington, 2005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D2512"/>
                </a:solidFill>
              </a:rPr>
              <a:t>Incidence continued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40% of people &gt; 40 years old have balance problems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38% of all balance problems are related to vestibular pathology; 50-60% in the elderly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248400" y="5867400"/>
            <a:ext cx="206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Worthington, 2005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D2512"/>
                </a:solidFill>
              </a:rPr>
              <a:t>Falls can lead to head injury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This year over 450,000 people – mostly young (15 to 24) will suffer head injuries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79% will complain of headaches, dizziness and/or memory problems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The majority with moderate to severe injury will have persistent vertigo and imbalance for up to 5 years after the injury.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Many will be unable to return to work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48400" y="5867400"/>
            <a:ext cx="206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Worthington, 2005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D2512"/>
                </a:solidFill>
              </a:rPr>
              <a:t>Falls and the Elderly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#1 Reason for someone &gt;65 yrs old to consult a physician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40-50% of people &gt;65 will fall yearly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ea typeface="ＭＳ Ｐゴシック"/>
                <a:cs typeface="ＭＳ Ｐゴシック"/>
              </a:rPr>
              <a:t>50% fall repeatedly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16% of falls require medical care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5% of falls lead to fractures at average cost of$12,000/incident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Falls are the leading cause of death due to injury in people &gt;75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248400" y="5867400"/>
            <a:ext cx="206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Worthington, 2005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282</TotalTime>
  <Words>1756</Words>
  <Application>Microsoft Office PowerPoint</Application>
  <PresentationFormat>On-screen Show (4:3)</PresentationFormat>
  <Paragraphs>357</Paragraphs>
  <Slides>46</Slides>
  <Notes>1</Notes>
  <HiddenSlides>1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Georgia</vt:lpstr>
      <vt:lpstr>Verdana</vt:lpstr>
      <vt:lpstr>Wingdings</vt:lpstr>
      <vt:lpstr>Wingdings 2</vt:lpstr>
      <vt:lpstr>Civic</vt:lpstr>
      <vt:lpstr>Dizziness and Fall Risk  Deanna Dye, PT, PhD Jeff Brockett, EdD, CCC-A   </vt:lpstr>
      <vt:lpstr>Elderly Issues</vt:lpstr>
      <vt:lpstr>Presentation Outline</vt:lpstr>
      <vt:lpstr>Age Adjusted Nonfatal Fall Injury Rates* Among Men and Women Aged 65 Years and Older, United States, 2001–2005 </vt:lpstr>
      <vt:lpstr>Age Adjusted Fatal Fall Injury Rates* Among Men and Women Aged 65 Years and Older, United States, 1994–2003 </vt:lpstr>
      <vt:lpstr>Incidence of Dizziness &amp; Balance Problems</vt:lpstr>
      <vt:lpstr>Incidence continued</vt:lpstr>
      <vt:lpstr>Falls can lead to head injury</vt:lpstr>
      <vt:lpstr>Falls and the Elderly</vt:lpstr>
      <vt:lpstr>Factors of a Fall</vt:lpstr>
      <vt:lpstr>The Truth About Falls</vt:lpstr>
      <vt:lpstr>The Anatomy of Balance</vt:lpstr>
      <vt:lpstr>What Keeps us Balanced?</vt:lpstr>
      <vt:lpstr>When the sensory systems disagree…</vt:lpstr>
      <vt:lpstr>…but exactly what IS Dizziness? Is Dizzy Truly Dizzy?</vt:lpstr>
      <vt:lpstr>Vestibular System</vt:lpstr>
      <vt:lpstr>Vestibular System: Detectors for all types of movements</vt:lpstr>
      <vt:lpstr>Somatosensory</vt:lpstr>
      <vt:lpstr>Vision</vt:lpstr>
      <vt:lpstr>What can go wrong…</vt:lpstr>
      <vt:lpstr>So What Can Go Wrong?</vt:lpstr>
      <vt:lpstr>Assessment: The very basics</vt:lpstr>
      <vt:lpstr>The Detective Game</vt:lpstr>
      <vt:lpstr>Case History</vt:lpstr>
      <vt:lpstr>Observation</vt:lpstr>
      <vt:lpstr>Screen Tools - Dizziness</vt:lpstr>
      <vt:lpstr>Screening for vestibular problems…</vt:lpstr>
      <vt:lpstr>So what are we looking for…?</vt:lpstr>
      <vt:lpstr>So what are we looking for…?</vt:lpstr>
      <vt:lpstr>Saccadic Pursuit</vt:lpstr>
      <vt:lpstr>Tracking (smooth pursuit)</vt:lpstr>
      <vt:lpstr>So what are we looking for…?</vt:lpstr>
      <vt:lpstr>Types of Nystagmus</vt:lpstr>
      <vt:lpstr>Types of Nystagmus</vt:lpstr>
      <vt:lpstr>Types of Nystagmus</vt:lpstr>
      <vt:lpstr>Types of Nystagmus</vt:lpstr>
      <vt:lpstr>Types of Nystagmus</vt:lpstr>
      <vt:lpstr>Practice</vt:lpstr>
      <vt:lpstr>Practice</vt:lpstr>
      <vt:lpstr>Screening Tools - Balance</vt:lpstr>
      <vt:lpstr>Practice - Balance</vt:lpstr>
      <vt:lpstr>Results</vt:lpstr>
      <vt:lpstr>Where to Go?</vt:lpstr>
      <vt:lpstr>Questions??</vt:lpstr>
      <vt:lpstr>References</vt:lpstr>
      <vt:lpstr>References</vt:lpstr>
    </vt:vector>
  </TitlesOfParts>
  <Company>C. H. Dye,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H. Dye</dc:creator>
  <cp:lastModifiedBy>Alyssa</cp:lastModifiedBy>
  <cp:revision>35</cp:revision>
  <dcterms:created xsi:type="dcterms:W3CDTF">2009-10-14T22:07:43Z</dcterms:created>
  <dcterms:modified xsi:type="dcterms:W3CDTF">2019-07-24T19:53:31Z</dcterms:modified>
</cp:coreProperties>
</file>