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Condensed"/>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2" roundtripDataSignature="AMtx7mgsmYvgOrP8Zxrw1gEEwezlwPY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Condensed-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RobotoCondensed-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Condensed-bold.fntdata"/><Relationship Id="rId6" Type="http://schemas.openxmlformats.org/officeDocument/2006/relationships/slide" Target="slides/slide1.xml"/><Relationship Id="rId18" Type="http://schemas.openxmlformats.org/officeDocument/2006/relationships/font" Target="fonts/RobotoCondense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5d4f3cae8c_1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35d4f3cae8c_1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5d4f3cae8c_1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35d4f3cae8c_1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5d4f3cae8c_1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35d4f3cae8c_1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5d4f3cae8c_1_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35d4f3cae8c_1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5d4f3cae8c_1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35d4f3cae8c_1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5d4f3cae8c_1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35d4f3cae8c_1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5d4f3cae8c_1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35d4f3cae8c_1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5d4f3cae8c_1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35d4f3cae8c_1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35d4f3cae8c_1_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g35d4f3cae8c_1_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g35d4f3cae8c_1_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g35d4f3cae8c_1_4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g35d4f3cae8c_1_40"/>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g35d4f3cae8c_1_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g35d4f3cae8c_1_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 name="Shape 50"/>
        <p:cNvGrpSpPr/>
        <p:nvPr/>
      </p:nvGrpSpPr>
      <p:grpSpPr>
        <a:xfrm>
          <a:off x="0" y="0"/>
          <a:ext cx="0" cy="0"/>
          <a:chOff x="0" y="0"/>
          <a:chExt cx="0" cy="0"/>
        </a:xfrm>
      </p:grpSpPr>
      <p:sp>
        <p:nvSpPr>
          <p:cNvPr id="51" name="Google Shape;51;g35d4f3cae8c_1_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52" name="Google Shape;52;g35d4f3cae8c_1_46"/>
          <p:cNvGrpSpPr/>
          <p:nvPr/>
        </p:nvGrpSpPr>
        <p:grpSpPr>
          <a:xfrm>
            <a:off x="0" y="0"/>
            <a:ext cx="9144003" cy="5143325"/>
            <a:chOff x="0" y="0"/>
            <a:chExt cx="9144003" cy="5143325"/>
          </a:xfrm>
        </p:grpSpPr>
        <p:sp>
          <p:nvSpPr>
            <p:cNvPr id="53" name="Google Shape;53;g35d4f3cae8c_1_46"/>
            <p:cNvSpPr/>
            <p:nvPr/>
          </p:nvSpPr>
          <p:spPr>
            <a:xfrm>
              <a:off x="0" y="4637525"/>
              <a:ext cx="9144000" cy="505800"/>
            </a:xfrm>
            <a:prstGeom prst="rect">
              <a:avLst/>
            </a:prstGeom>
            <a:solidFill>
              <a:srgbClr val="0F0F0F">
                <a:alpha val="752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g35d4f3cae8c_1_46"/>
            <p:cNvPicPr preferRelativeResize="0"/>
            <p:nvPr/>
          </p:nvPicPr>
          <p:blipFill rotWithShape="1">
            <a:blip r:embed="rId2">
              <a:alphaModFix amt="17000"/>
            </a:blip>
            <a:srcRect b="3838" l="0" r="0" t="12528"/>
            <a:stretch/>
          </p:blipFill>
          <p:spPr>
            <a:xfrm>
              <a:off x="0" y="0"/>
              <a:ext cx="9144003" cy="5096698"/>
            </a:xfrm>
            <a:prstGeom prst="rect">
              <a:avLst/>
            </a:prstGeom>
            <a:noFill/>
            <a:ln>
              <a:noFill/>
            </a:ln>
          </p:spPr>
        </p:pic>
        <p:sp>
          <p:nvSpPr>
            <p:cNvPr id="55" name="Google Shape;55;g35d4f3cae8c_1_46"/>
            <p:cNvSpPr/>
            <p:nvPr/>
          </p:nvSpPr>
          <p:spPr>
            <a:xfrm flipH="1" rot="10800000">
              <a:off x="0" y="75"/>
              <a:ext cx="7770300" cy="1187100"/>
            </a:xfrm>
            <a:prstGeom prst="rtTriangle">
              <a:avLst/>
            </a:prstGeom>
            <a:solidFill>
              <a:srgbClr val="EF6400">
                <a:alpha val="8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 name="Google Shape;56;g35d4f3cae8c_1_46"/>
          <p:cNvSpPr txBox="1"/>
          <p:nvPr>
            <p:ph idx="2" type="sldNum"/>
          </p:nvPr>
        </p:nvSpPr>
        <p:spPr>
          <a:xfrm>
            <a:off x="8496633" y="46408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Condensed"/>
                <a:ea typeface="Roboto Condensed"/>
                <a:cs typeface="Roboto Condensed"/>
                <a:sym typeface="Roboto Condense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Condensed"/>
                <a:ea typeface="Roboto Condensed"/>
                <a:cs typeface="Roboto Condensed"/>
                <a:sym typeface="Roboto Condense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Condensed"/>
                <a:ea typeface="Roboto Condensed"/>
                <a:cs typeface="Roboto Condensed"/>
                <a:sym typeface="Roboto Condense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Condensed"/>
                <a:ea typeface="Roboto Condensed"/>
                <a:cs typeface="Roboto Condensed"/>
                <a:sym typeface="Roboto Condense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Condensed"/>
                <a:ea typeface="Roboto Condensed"/>
                <a:cs typeface="Roboto Condensed"/>
                <a:sym typeface="Roboto Condense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Condensed"/>
                <a:ea typeface="Roboto Condensed"/>
                <a:cs typeface="Roboto Condensed"/>
                <a:sym typeface="Roboto Condense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Condensed"/>
                <a:ea typeface="Roboto Condensed"/>
                <a:cs typeface="Roboto Condensed"/>
                <a:sym typeface="Roboto Condense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Condensed"/>
                <a:ea typeface="Roboto Condensed"/>
                <a:cs typeface="Roboto Condensed"/>
                <a:sym typeface="Roboto Condense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g35d4f3cae8c_1_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g35d4f3cae8c_1_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g35d4f3cae8c_1_1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g35d4f3cae8c_1_1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g35d4f3cae8c_1_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g35d4f3cae8c_1_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g35d4f3cae8c_1_1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g35d4f3cae8c_1_1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g35d4f3cae8c_1_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g35d4f3cae8c_1_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g35d4f3cae8c_1_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g35d4f3cae8c_1_2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g35d4f3cae8c_1_2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g35d4f3cae8c_1_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g35d4f3cae8c_1_2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g35d4f3cae8c_1_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g35d4f3cae8c_1_3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g35d4f3cae8c_1_3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g35d4f3cae8c_1_3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g35d4f3cae8c_1_3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g35d4f3cae8c_1_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g35d4f3cae8c_1_37"/>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g35d4f3cae8c_1_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35d4f3cae8c_1_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g35d4f3cae8c_1_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g35d4f3cae8c_1_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s://docs.google.com/document/d/1syIQyRXniAFRyWW9BUTFHp3ZFfilJLR6YXFyk1b7w0c/edit?tab=t.0" TargetMode="External"/><Relationship Id="rId4" Type="http://schemas.openxmlformats.org/officeDocument/2006/relationships/hyperlink" Target="https://plato.stanford.edu/entries/critical-theor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s://docs.google.com/document/d/1syIQyRXniAFRyWW9BUTFHp3ZFfilJLR6YXFyk1b7w0c/edit?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www.merriam-webster.com/dictionary/normativ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
          <p:cNvSpPr/>
          <p:nvPr/>
        </p:nvSpPr>
        <p:spPr>
          <a:xfrm flipH="1" rot="10800000">
            <a:off x="0" y="0"/>
            <a:ext cx="7859400" cy="1502100"/>
          </a:xfrm>
          <a:prstGeom prst="rtTriangle">
            <a:avLst/>
          </a:prstGeom>
          <a:solidFill>
            <a:srgbClr val="EF6400">
              <a:alpha val="839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
          <p:cNvSpPr txBox="1"/>
          <p:nvPr/>
        </p:nvSpPr>
        <p:spPr>
          <a:xfrm>
            <a:off x="284975" y="149325"/>
            <a:ext cx="4472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t/>
            </a:r>
            <a:endParaRPr b="1" sz="1800">
              <a:solidFill>
                <a:schemeClr val="dk1"/>
              </a:solidFill>
              <a:latin typeface="Roboto Condensed"/>
              <a:ea typeface="Roboto Condensed"/>
              <a:cs typeface="Roboto Condensed"/>
              <a:sym typeface="Roboto Condensed"/>
            </a:endParaRPr>
          </a:p>
        </p:txBody>
      </p:sp>
      <p:sp>
        <p:nvSpPr>
          <p:cNvPr id="63" name="Google Shape;63;p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64" name="Google Shape;64;p1"/>
          <p:cNvSpPr txBox="1"/>
          <p:nvPr/>
        </p:nvSpPr>
        <p:spPr>
          <a:xfrm>
            <a:off x="0" y="0"/>
            <a:ext cx="5708400" cy="102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US" sz="2200">
                <a:solidFill>
                  <a:srgbClr val="FFFFFF"/>
                </a:solidFill>
                <a:latin typeface="Roboto Condensed"/>
                <a:ea typeface="Roboto Condensed"/>
                <a:cs typeface="Roboto Condensed"/>
                <a:sym typeface="Roboto Condensed"/>
              </a:rPr>
              <a:t>SBOE </a:t>
            </a:r>
            <a:r>
              <a:rPr i="1" lang="en-US" sz="2200">
                <a:solidFill>
                  <a:srgbClr val="FFFFFF"/>
                </a:solidFill>
                <a:latin typeface="Roboto Condensed"/>
                <a:ea typeface="Roboto Condensed"/>
                <a:cs typeface="Roboto Condensed"/>
                <a:sym typeface="Roboto Condensed"/>
              </a:rPr>
              <a:t>Interim Guidance Implementation</a:t>
            </a:r>
            <a:endParaRPr i="1" sz="2200">
              <a:solidFill>
                <a:srgbClr val="FFFFFF"/>
              </a:solidFill>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rPr i="1" lang="en-US" sz="2000">
                <a:solidFill>
                  <a:srgbClr val="FFFFFF"/>
                </a:solidFill>
                <a:latin typeface="Roboto Condensed"/>
                <a:ea typeface="Roboto Condensed"/>
                <a:cs typeface="Roboto Condensed"/>
                <a:sym typeface="Roboto Condensed"/>
              </a:rPr>
              <a:t>DEI Related Courses/Programs</a:t>
            </a:r>
            <a:endParaRPr i="1" sz="2000">
              <a:solidFill>
                <a:srgbClr val="FFFFFF"/>
              </a:solidFill>
              <a:latin typeface="Roboto Condensed"/>
              <a:ea typeface="Roboto Condensed"/>
              <a:cs typeface="Roboto Condensed"/>
              <a:sym typeface="Roboto Condensed"/>
            </a:endParaRPr>
          </a:p>
        </p:txBody>
      </p:sp>
      <p:sp>
        <p:nvSpPr>
          <p:cNvPr id="65" name="Google Shape;65;p1"/>
          <p:cNvSpPr/>
          <p:nvPr/>
        </p:nvSpPr>
        <p:spPr>
          <a:xfrm>
            <a:off x="0" y="3994850"/>
            <a:ext cx="9144000" cy="1148700"/>
          </a:xfrm>
          <a:prstGeom prst="rect">
            <a:avLst/>
          </a:prstGeom>
          <a:solidFill>
            <a:srgbClr val="000000">
              <a:alpha val="5759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
          <p:cNvSpPr txBox="1"/>
          <p:nvPr/>
        </p:nvSpPr>
        <p:spPr>
          <a:xfrm>
            <a:off x="169400" y="4184400"/>
            <a:ext cx="4314300" cy="87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US" sz="1900">
                <a:solidFill>
                  <a:srgbClr val="FFFFFF"/>
                </a:solidFill>
                <a:latin typeface="Roboto Condensed"/>
                <a:ea typeface="Roboto Condensed"/>
                <a:cs typeface="Roboto Condensed"/>
                <a:sym typeface="Roboto Condensed"/>
              </a:rPr>
              <a:t>Office of Academic Affairs</a:t>
            </a:r>
            <a:endParaRPr i="1" sz="1900">
              <a:solidFill>
                <a:srgbClr val="FFFFFF"/>
              </a:solidFill>
              <a:latin typeface="Roboto Condensed"/>
              <a:ea typeface="Roboto Condensed"/>
              <a:cs typeface="Roboto Condensed"/>
              <a:sym typeface="Roboto Condensed"/>
            </a:endParaRPr>
          </a:p>
          <a:p>
            <a:pPr indent="0" lvl="0" marL="0" rtl="0" algn="l">
              <a:spcBef>
                <a:spcPts val="0"/>
              </a:spcBef>
              <a:spcAft>
                <a:spcPts val="0"/>
              </a:spcAft>
              <a:buNone/>
            </a:pPr>
            <a:r>
              <a:rPr i="1" lang="en-US" sz="1900">
                <a:solidFill>
                  <a:srgbClr val="FFFFFF"/>
                </a:solidFill>
                <a:latin typeface="Roboto Condensed"/>
                <a:ea typeface="Roboto Condensed"/>
                <a:cs typeface="Roboto Condensed"/>
                <a:sym typeface="Roboto Condensed"/>
              </a:rPr>
              <a:t>Fall 2025</a:t>
            </a:r>
            <a:endParaRPr i="1" sz="1900">
              <a:solidFill>
                <a:srgbClr val="FFFFFF"/>
              </a:solidFill>
              <a:latin typeface="Roboto Condensed"/>
              <a:ea typeface="Roboto Condensed"/>
              <a:cs typeface="Roboto Condensed"/>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5d4f3cae8c_1_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57" name="Google Shape;157;g35d4f3cae8c_1_99"/>
          <p:cNvSpPr txBox="1"/>
          <p:nvPr>
            <p:ph idx="2" type="sldNum"/>
          </p:nvPr>
        </p:nvSpPr>
        <p:spPr>
          <a:xfrm>
            <a:off x="8496633" y="46408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58" name="Google Shape;158;g35d4f3cae8c_1_99"/>
          <p:cNvSpPr txBox="1"/>
          <p:nvPr/>
        </p:nvSpPr>
        <p:spPr>
          <a:xfrm>
            <a:off x="18525" y="119450"/>
            <a:ext cx="2367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2000">
                <a:solidFill>
                  <a:schemeClr val="lt1"/>
                </a:solidFill>
                <a:latin typeface="Roboto Condensed"/>
                <a:ea typeface="Roboto Condensed"/>
                <a:cs typeface="Roboto Condensed"/>
                <a:sym typeface="Roboto Condensed"/>
              </a:rPr>
              <a:t>When is the law NOT Triggered? (Con’t)</a:t>
            </a:r>
            <a:endParaRPr i="1"/>
          </a:p>
        </p:txBody>
      </p:sp>
      <p:sp>
        <p:nvSpPr>
          <p:cNvPr id="159" name="Google Shape;159;g35d4f3cae8c_1_99"/>
          <p:cNvSpPr txBox="1"/>
          <p:nvPr/>
        </p:nvSpPr>
        <p:spPr>
          <a:xfrm>
            <a:off x="102973" y="4744995"/>
            <a:ext cx="2936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a:p>
        </p:txBody>
      </p:sp>
      <p:sp>
        <p:nvSpPr>
          <p:cNvPr id="160" name="Google Shape;160;g35d4f3cae8c_1_99"/>
          <p:cNvSpPr txBox="1"/>
          <p:nvPr/>
        </p:nvSpPr>
        <p:spPr>
          <a:xfrm>
            <a:off x="112200" y="1304050"/>
            <a:ext cx="8919600" cy="7092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Roboto Condensed"/>
              <a:buAutoNum type="arabicPeriod" startAt="4"/>
            </a:pPr>
            <a:r>
              <a:rPr b="1" lang="en-US" sz="1600">
                <a:solidFill>
                  <a:schemeClr val="dk1"/>
                </a:solidFill>
                <a:latin typeface="Roboto Condensed"/>
                <a:ea typeface="Roboto Condensed"/>
                <a:cs typeface="Roboto Condensed"/>
                <a:sym typeface="Roboto Condensed"/>
              </a:rPr>
              <a:t>When a student selects a “free elective.”  </a:t>
            </a:r>
            <a:r>
              <a:rPr lang="en-US" sz="1600">
                <a:solidFill>
                  <a:schemeClr val="dk1"/>
                </a:solidFill>
                <a:latin typeface="Roboto Condensed"/>
                <a:ea typeface="Roboto Condensed"/>
                <a:cs typeface="Roboto Condensed"/>
                <a:sym typeface="Roboto Condensed"/>
              </a:rPr>
              <a:t>The bill does not apply to elective offerings that students may independently select.  “Idaho Code § 67-5909D prohibits institutions from </a:t>
            </a:r>
            <a:r>
              <a:rPr b="1" lang="en-US" sz="1600">
                <a:solidFill>
                  <a:schemeClr val="dk1"/>
                </a:solidFill>
                <a:latin typeface="Roboto Condensed"/>
                <a:ea typeface="Roboto Condensed"/>
                <a:cs typeface="Roboto Condensed"/>
                <a:sym typeface="Roboto Condensed"/>
              </a:rPr>
              <a:t>requiring or otherwise compelling</a:t>
            </a:r>
            <a:r>
              <a:rPr lang="en-US" sz="1600">
                <a:solidFill>
                  <a:schemeClr val="dk1"/>
                </a:solidFill>
                <a:latin typeface="Roboto Condensed"/>
                <a:ea typeface="Roboto Condensed"/>
                <a:cs typeface="Roboto Condensed"/>
                <a:sym typeface="Roboto Condensed"/>
              </a:rPr>
              <a:t> students to take ‘DEI-related courses.’” </a:t>
            </a:r>
            <a:endParaRPr b="1" sz="1600">
              <a:solidFill>
                <a:schemeClr val="dk1"/>
              </a:solidFill>
              <a:latin typeface="Roboto Condensed"/>
              <a:ea typeface="Roboto Condensed"/>
              <a:cs typeface="Roboto Condensed"/>
              <a:sym typeface="Roboto Condensed"/>
            </a:endParaRPr>
          </a:p>
          <a:p>
            <a:pPr indent="-330200" lvl="1" marL="914400" rtl="0" algn="l">
              <a:spcBef>
                <a:spcPts val="0"/>
              </a:spcBef>
              <a:spcAft>
                <a:spcPts val="0"/>
              </a:spcAft>
              <a:buClr>
                <a:schemeClr val="dk1"/>
              </a:buClr>
              <a:buSzPts val="1600"/>
              <a:buFont typeface="Roboto Condensed"/>
              <a:buAutoNum type="alphaLcPeriod"/>
            </a:pPr>
            <a:r>
              <a:rPr lang="en-US" sz="1600">
                <a:solidFill>
                  <a:schemeClr val="dk1"/>
                </a:solidFill>
                <a:latin typeface="Roboto Condensed"/>
                <a:ea typeface="Roboto Condensed"/>
                <a:cs typeface="Roboto Condensed"/>
                <a:sym typeface="Roboto Condensed"/>
              </a:rPr>
              <a:t>A “free elective” is essentially when a student is allowed to take any course they wish to fulfill the total credit hours required.  This is different than a “restricted elective” which is when a student is required to take a course(s) from among a contstrained list of choices (see </a:t>
            </a:r>
            <a:r>
              <a:rPr b="1" lang="en-US" sz="1600">
                <a:solidFill>
                  <a:schemeClr val="dk1"/>
                </a:solidFill>
                <a:latin typeface="Roboto Condensed"/>
                <a:ea typeface="Roboto Condensed"/>
                <a:cs typeface="Roboto Condensed"/>
                <a:sym typeface="Roboto Condensed"/>
              </a:rPr>
              <a:t>3</a:t>
            </a:r>
            <a:r>
              <a:rPr lang="en-US" sz="1600">
                <a:solidFill>
                  <a:schemeClr val="dk1"/>
                </a:solidFill>
                <a:latin typeface="Roboto Condensed"/>
                <a:ea typeface="Roboto Condensed"/>
                <a:cs typeface="Roboto Condensed"/>
                <a:sym typeface="Roboto Condensed"/>
              </a:rPr>
              <a:t> for more info).</a:t>
            </a:r>
            <a:endParaRPr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600">
              <a:solidFill>
                <a:schemeClr val="dk1"/>
              </a:solidFill>
              <a:latin typeface="Roboto Condensed"/>
              <a:ea typeface="Roboto Condensed"/>
              <a:cs typeface="Roboto Condensed"/>
              <a:sym typeface="Roboto Condensed"/>
            </a:endParaRPr>
          </a:p>
        </p:txBody>
      </p:sp>
      <p:sp>
        <p:nvSpPr>
          <p:cNvPr id="161" name="Google Shape;161;g35d4f3cae8c_1_99"/>
          <p:cNvSpPr txBox="1"/>
          <p:nvPr/>
        </p:nvSpPr>
        <p:spPr>
          <a:xfrm>
            <a:off x="41000" y="4656925"/>
            <a:ext cx="2367600" cy="3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FFFFFF"/>
                </a:solidFill>
                <a:latin typeface="Roboto Condensed"/>
                <a:ea typeface="Roboto Condensed"/>
                <a:cs typeface="Roboto Condensed"/>
                <a:sym typeface="Roboto Condensed"/>
              </a:rPr>
              <a:t>Fall </a:t>
            </a:r>
            <a:r>
              <a:rPr i="1" lang="en-US" sz="1800">
                <a:solidFill>
                  <a:srgbClr val="FFFFFF"/>
                </a:solidFill>
                <a:latin typeface="Roboto Condensed"/>
                <a:ea typeface="Roboto Condensed"/>
                <a:cs typeface="Roboto Condensed"/>
                <a:sym typeface="Roboto Condensed"/>
              </a:rPr>
              <a:t>2025</a:t>
            </a:r>
            <a:endParaRPr i="1" sz="1800">
              <a:solidFill>
                <a:srgbClr val="FFFFFF"/>
              </a:solidFill>
              <a:latin typeface="Roboto Condensed"/>
              <a:ea typeface="Roboto Condensed"/>
              <a:cs typeface="Roboto Condensed"/>
              <a:sym typeface="Roboto Condensed"/>
            </a:endParaRPr>
          </a:p>
        </p:txBody>
      </p:sp>
      <p:grpSp>
        <p:nvGrpSpPr>
          <p:cNvPr id="162" name="Google Shape;162;g35d4f3cae8c_1_99"/>
          <p:cNvGrpSpPr/>
          <p:nvPr/>
        </p:nvGrpSpPr>
        <p:grpSpPr>
          <a:xfrm>
            <a:off x="2141858" y="2861022"/>
            <a:ext cx="4860282" cy="1691388"/>
            <a:chOff x="169400" y="2977500"/>
            <a:chExt cx="4561075" cy="1439602"/>
          </a:xfrm>
        </p:grpSpPr>
        <p:pic>
          <p:nvPicPr>
            <p:cNvPr id="163" name="Google Shape;163;g35d4f3cae8c_1_99"/>
            <p:cNvPicPr preferRelativeResize="0"/>
            <p:nvPr/>
          </p:nvPicPr>
          <p:blipFill rotWithShape="1">
            <a:blip r:embed="rId3">
              <a:alphaModFix/>
            </a:blip>
            <a:srcRect b="20675" l="32316" r="15203" t="64368"/>
            <a:stretch/>
          </p:blipFill>
          <p:spPr>
            <a:xfrm>
              <a:off x="169400" y="3285300"/>
              <a:ext cx="4561075" cy="1131802"/>
            </a:xfrm>
            <a:prstGeom prst="rect">
              <a:avLst/>
            </a:prstGeom>
            <a:noFill/>
            <a:ln cap="flat" cmpd="sng" w="19050">
              <a:solidFill>
                <a:srgbClr val="000000"/>
              </a:solidFill>
              <a:prstDash val="solid"/>
              <a:round/>
              <a:headEnd len="sm" w="sm" type="none"/>
              <a:tailEnd len="sm" w="sm" type="none"/>
            </a:ln>
          </p:spPr>
        </p:pic>
        <p:pic>
          <p:nvPicPr>
            <p:cNvPr id="164" name="Google Shape;164;g35d4f3cae8c_1_99"/>
            <p:cNvPicPr preferRelativeResize="0"/>
            <p:nvPr/>
          </p:nvPicPr>
          <p:blipFill rotWithShape="1">
            <a:blip r:embed="rId4">
              <a:alphaModFix/>
            </a:blip>
            <a:srcRect b="48961" l="33394" r="15496" t="45054"/>
            <a:stretch/>
          </p:blipFill>
          <p:spPr>
            <a:xfrm>
              <a:off x="169400" y="2977500"/>
              <a:ext cx="4561075" cy="307802"/>
            </a:xfrm>
            <a:prstGeom prst="rect">
              <a:avLst/>
            </a:prstGeom>
            <a:noFill/>
            <a:ln cap="flat" cmpd="sng" w="19050">
              <a:solidFill>
                <a:schemeClr val="dk2"/>
              </a:solidFill>
              <a:prstDash val="solid"/>
              <a:round/>
              <a:headEnd len="sm" w="sm" type="none"/>
              <a:tailEnd len="sm" w="sm" type="none"/>
            </a:ln>
          </p:spPr>
        </p:pic>
      </p:grpSp>
      <p:sp>
        <p:nvSpPr>
          <p:cNvPr id="165" name="Google Shape;165;g35d4f3cae8c_1_99"/>
          <p:cNvSpPr/>
          <p:nvPr/>
        </p:nvSpPr>
        <p:spPr>
          <a:xfrm>
            <a:off x="4643850" y="3259075"/>
            <a:ext cx="480600" cy="300300"/>
          </a:xfrm>
          <a:prstGeom prst="ellipse">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5d4f3cae8c_1_1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71" name="Google Shape;171;g35d4f3cae8c_1_139"/>
          <p:cNvSpPr txBox="1"/>
          <p:nvPr>
            <p:ph idx="2" type="sldNum"/>
          </p:nvPr>
        </p:nvSpPr>
        <p:spPr>
          <a:xfrm>
            <a:off x="8496633" y="46408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72" name="Google Shape;172;g35d4f3cae8c_1_139"/>
          <p:cNvSpPr txBox="1"/>
          <p:nvPr/>
        </p:nvSpPr>
        <p:spPr>
          <a:xfrm>
            <a:off x="18525" y="119450"/>
            <a:ext cx="2367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2000">
                <a:solidFill>
                  <a:schemeClr val="lt1"/>
                </a:solidFill>
                <a:latin typeface="Roboto Condensed"/>
                <a:ea typeface="Roboto Condensed"/>
                <a:cs typeface="Roboto Condensed"/>
                <a:sym typeface="Roboto Condensed"/>
              </a:rPr>
              <a:t>When is the law NOT Triggered? (Con’t)</a:t>
            </a:r>
            <a:endParaRPr i="1"/>
          </a:p>
        </p:txBody>
      </p:sp>
      <p:sp>
        <p:nvSpPr>
          <p:cNvPr id="173" name="Google Shape;173;g35d4f3cae8c_1_139"/>
          <p:cNvSpPr txBox="1"/>
          <p:nvPr/>
        </p:nvSpPr>
        <p:spPr>
          <a:xfrm>
            <a:off x="102973" y="4744995"/>
            <a:ext cx="2936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a:p>
        </p:txBody>
      </p:sp>
      <p:sp>
        <p:nvSpPr>
          <p:cNvPr id="174" name="Google Shape;174;g35d4f3cae8c_1_139"/>
          <p:cNvSpPr txBox="1"/>
          <p:nvPr/>
        </p:nvSpPr>
        <p:spPr>
          <a:xfrm>
            <a:off x="112200" y="1304050"/>
            <a:ext cx="8919600" cy="2700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Roboto Condensed"/>
              <a:buAutoNum type="arabicPeriod" startAt="5"/>
            </a:pPr>
            <a:r>
              <a:rPr b="1" lang="en-US" sz="1600">
                <a:solidFill>
                  <a:schemeClr val="dk1"/>
                </a:solidFill>
                <a:latin typeface="Roboto Condensed"/>
                <a:ea typeface="Roboto Condensed"/>
                <a:cs typeface="Roboto Condensed"/>
                <a:sym typeface="Roboto Condensed"/>
              </a:rPr>
              <a:t>When a programmatic exemption has been approved.</a:t>
            </a:r>
            <a:endParaRPr b="1" sz="1600">
              <a:solidFill>
                <a:schemeClr val="dk1"/>
              </a:solidFill>
              <a:latin typeface="Roboto Condensed"/>
              <a:ea typeface="Roboto Condensed"/>
              <a:cs typeface="Roboto Condensed"/>
              <a:sym typeface="Roboto Condensed"/>
            </a:endParaRPr>
          </a:p>
          <a:p>
            <a:pPr indent="0" lvl="0" marL="457200" rtl="0" algn="l">
              <a:spcBef>
                <a:spcPts val="0"/>
              </a:spcBef>
              <a:spcAft>
                <a:spcPts val="0"/>
              </a:spcAft>
              <a:buNone/>
            </a:pPr>
            <a:r>
              <a:t/>
            </a:r>
            <a:endParaRPr b="1" sz="1600">
              <a:solidFill>
                <a:schemeClr val="dk1"/>
              </a:solidFill>
              <a:latin typeface="Roboto Condensed"/>
              <a:ea typeface="Roboto Condensed"/>
              <a:cs typeface="Roboto Condensed"/>
              <a:sym typeface="Roboto Condensed"/>
            </a:endParaRPr>
          </a:p>
          <a:p>
            <a:pPr indent="-330200" lvl="1" marL="914400" rtl="0" algn="l">
              <a:spcBef>
                <a:spcPts val="0"/>
              </a:spcBef>
              <a:spcAft>
                <a:spcPts val="0"/>
              </a:spcAft>
              <a:buClr>
                <a:schemeClr val="dk1"/>
              </a:buClr>
              <a:buSzPts val="1600"/>
              <a:buFont typeface="Roboto Condensed"/>
              <a:buAutoNum type="alphaLcPeriod"/>
            </a:pPr>
            <a:r>
              <a:rPr lang="en-US" sz="1600">
                <a:solidFill>
                  <a:schemeClr val="dk1"/>
                </a:solidFill>
                <a:latin typeface="Roboto Condensed"/>
                <a:ea typeface="Roboto Condensed"/>
                <a:cs typeface="Roboto Condensed"/>
                <a:sym typeface="Roboto Condensed"/>
              </a:rPr>
              <a:t>“The institution may seek an exemption for the academic degree program requirements from the Board,” w</a:t>
            </a:r>
            <a:r>
              <a:rPr lang="en-US" sz="1600">
                <a:solidFill>
                  <a:schemeClr val="dk1"/>
                </a:solidFill>
                <a:latin typeface="Roboto Condensed"/>
                <a:ea typeface="Roboto Condensed"/>
                <a:cs typeface="Roboto Condensed"/>
                <a:sym typeface="Roboto Condensed"/>
              </a:rPr>
              <a:t>hen a course is 1) taken for credit, 2) meets the “90% rule” or “derived from” criteria (slides 7 and 8), and 3) must be taken (no alternatives allowed) for a student to complete their major (UG or GR).</a:t>
            </a:r>
            <a:endParaRPr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rPr lang="en-US" sz="1600">
                <a:solidFill>
                  <a:schemeClr val="dk1"/>
                </a:solidFill>
                <a:latin typeface="Roboto Condensed"/>
                <a:ea typeface="Roboto Condensed"/>
                <a:cs typeface="Roboto Condensed"/>
                <a:sym typeface="Roboto Condensed"/>
              </a:rPr>
              <a:t>NOTE:  All three </a:t>
            </a:r>
            <a:r>
              <a:rPr lang="en-US" sz="1600">
                <a:solidFill>
                  <a:schemeClr val="dk1"/>
                </a:solidFill>
                <a:latin typeface="Roboto Condensed"/>
                <a:ea typeface="Roboto Condensed"/>
                <a:cs typeface="Roboto Condensed"/>
                <a:sym typeface="Roboto Condensed"/>
              </a:rPr>
              <a:t>conditions</a:t>
            </a:r>
            <a:r>
              <a:rPr lang="en-US" sz="1600">
                <a:solidFill>
                  <a:schemeClr val="dk1"/>
                </a:solidFill>
                <a:latin typeface="Roboto Condensed"/>
                <a:ea typeface="Roboto Condensed"/>
                <a:cs typeface="Roboto Condensed"/>
                <a:sym typeface="Roboto Condensed"/>
              </a:rPr>
              <a:t> must be met before we will seek an exemption.  It is imperative that we be judicious in requesting program exemptions – striving to exempt what is needed, no more or less.</a:t>
            </a:r>
            <a:endParaRPr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600">
              <a:solidFill>
                <a:schemeClr val="dk1"/>
              </a:solidFill>
              <a:latin typeface="Roboto Condensed"/>
              <a:ea typeface="Roboto Condensed"/>
              <a:cs typeface="Roboto Condensed"/>
              <a:sym typeface="Roboto Condensed"/>
            </a:endParaRPr>
          </a:p>
        </p:txBody>
      </p:sp>
      <p:sp>
        <p:nvSpPr>
          <p:cNvPr id="175" name="Google Shape;175;g35d4f3cae8c_1_139"/>
          <p:cNvSpPr txBox="1"/>
          <p:nvPr/>
        </p:nvSpPr>
        <p:spPr>
          <a:xfrm>
            <a:off x="41000" y="4656925"/>
            <a:ext cx="2367600" cy="3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FFFFFF"/>
                </a:solidFill>
                <a:latin typeface="Roboto Condensed"/>
                <a:ea typeface="Roboto Condensed"/>
                <a:cs typeface="Roboto Condensed"/>
                <a:sym typeface="Roboto Condensed"/>
              </a:rPr>
              <a:t>Fall </a:t>
            </a:r>
            <a:r>
              <a:rPr i="1" lang="en-US" sz="1800">
                <a:solidFill>
                  <a:srgbClr val="FFFFFF"/>
                </a:solidFill>
                <a:latin typeface="Roboto Condensed"/>
                <a:ea typeface="Roboto Condensed"/>
                <a:cs typeface="Roboto Condensed"/>
                <a:sym typeface="Roboto Condensed"/>
              </a:rPr>
              <a:t>2025</a:t>
            </a:r>
            <a:endParaRPr i="1" sz="1800">
              <a:solidFill>
                <a:srgbClr val="FFFFFF"/>
              </a:solidFill>
              <a:latin typeface="Roboto Condensed"/>
              <a:ea typeface="Roboto Condensed"/>
              <a:cs typeface="Roboto Condensed"/>
              <a:sym typeface="Roboto Condense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81" name="Google Shape;181;p4"/>
          <p:cNvSpPr txBox="1"/>
          <p:nvPr>
            <p:ph idx="2" type="sldNum"/>
          </p:nvPr>
        </p:nvSpPr>
        <p:spPr>
          <a:xfrm>
            <a:off x="8496633" y="46408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82" name="Google Shape;182;p4"/>
          <p:cNvSpPr txBox="1"/>
          <p:nvPr/>
        </p:nvSpPr>
        <p:spPr>
          <a:xfrm>
            <a:off x="247134" y="119449"/>
            <a:ext cx="3085200" cy="1015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i="1" lang="en-US" sz="2000">
                <a:solidFill>
                  <a:schemeClr val="lt1"/>
                </a:solidFill>
                <a:latin typeface="Roboto Condensed"/>
                <a:ea typeface="Roboto Condensed"/>
                <a:cs typeface="Roboto Condensed"/>
                <a:sym typeface="Roboto Condensed"/>
              </a:rPr>
              <a:t>Flowchart for Decision Making</a:t>
            </a:r>
            <a:endParaRPr i="1"/>
          </a:p>
          <a:p>
            <a:pPr indent="0" lvl="0" marL="0" marR="0" rtl="0" algn="l">
              <a:lnSpc>
                <a:spcPct val="100000"/>
              </a:lnSpc>
              <a:spcBef>
                <a:spcPts val="0"/>
              </a:spcBef>
              <a:spcAft>
                <a:spcPts val="0"/>
              </a:spcAft>
              <a:buNone/>
            </a:pPr>
            <a:r>
              <a:t/>
            </a:r>
            <a:endParaRPr sz="2000">
              <a:solidFill>
                <a:schemeClr val="lt1"/>
              </a:solidFill>
              <a:latin typeface="Roboto Condensed"/>
              <a:ea typeface="Roboto Condensed"/>
              <a:cs typeface="Roboto Condensed"/>
              <a:sym typeface="Roboto Condensed"/>
            </a:endParaRPr>
          </a:p>
        </p:txBody>
      </p:sp>
      <p:pic>
        <p:nvPicPr>
          <p:cNvPr id="183" name="Google Shape;183;p4"/>
          <p:cNvPicPr preferRelativeResize="0"/>
          <p:nvPr/>
        </p:nvPicPr>
        <p:blipFill rotWithShape="1">
          <a:blip r:embed="rId3">
            <a:alphaModFix/>
          </a:blip>
          <a:srcRect b="11127" l="35945" r="10483" t="19759"/>
          <a:stretch/>
        </p:blipFill>
        <p:spPr>
          <a:xfrm>
            <a:off x="1944700" y="272675"/>
            <a:ext cx="5623800" cy="4390500"/>
          </a:xfrm>
          <a:prstGeom prst="parallelogram">
            <a:avLst>
              <a:gd fmla="val 25000" name="adj"/>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idx="12" type="sldNum"/>
          </p:nvPr>
        </p:nvSpPr>
        <p:spPr>
          <a:xfrm>
            <a:off x="8571133" y="4170492"/>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72" name="Google Shape;72;p3"/>
          <p:cNvSpPr txBox="1"/>
          <p:nvPr>
            <p:ph idx="2" type="sldNum"/>
          </p:nvPr>
        </p:nvSpPr>
        <p:spPr>
          <a:xfrm>
            <a:off x="8595308" y="4148092"/>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73" name="Google Shape;73;p3"/>
          <p:cNvSpPr txBox="1"/>
          <p:nvPr/>
        </p:nvSpPr>
        <p:spPr>
          <a:xfrm>
            <a:off x="41001" y="83925"/>
            <a:ext cx="35052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2000">
                <a:solidFill>
                  <a:schemeClr val="lt1"/>
                </a:solidFill>
                <a:latin typeface="Roboto Condensed"/>
                <a:ea typeface="Roboto Condensed"/>
                <a:cs typeface="Roboto Condensed"/>
                <a:sym typeface="Roboto Condensed"/>
              </a:rPr>
              <a:t>SBOE Statements on Academic Freedom and Responsibility</a:t>
            </a:r>
            <a:endParaRPr i="1"/>
          </a:p>
        </p:txBody>
      </p:sp>
      <p:sp>
        <p:nvSpPr>
          <p:cNvPr id="74" name="Google Shape;74;p3"/>
          <p:cNvSpPr txBox="1"/>
          <p:nvPr/>
        </p:nvSpPr>
        <p:spPr>
          <a:xfrm>
            <a:off x="0" y="1146125"/>
            <a:ext cx="9144000" cy="36618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t/>
            </a:r>
            <a:endParaRPr sz="400">
              <a:solidFill>
                <a:schemeClr val="dk1"/>
              </a:solidFill>
              <a:latin typeface="Roboto Condensed"/>
              <a:ea typeface="Roboto Condensed"/>
              <a:cs typeface="Roboto Condensed"/>
              <a:sym typeface="Roboto Condensed"/>
            </a:endParaRPr>
          </a:p>
          <a:p>
            <a:pPr indent="-336550" lvl="0" marL="457200" rtl="0" algn="l">
              <a:lnSpc>
                <a:spcPct val="115000"/>
              </a:lnSpc>
              <a:spcBef>
                <a:spcPts val="0"/>
              </a:spcBef>
              <a:spcAft>
                <a:spcPts val="0"/>
              </a:spcAft>
              <a:buClr>
                <a:schemeClr val="dk1"/>
              </a:buClr>
              <a:buSzPts val="1700"/>
              <a:buFont typeface="Roboto Condensed"/>
              <a:buChar char="●"/>
            </a:pPr>
            <a:r>
              <a:rPr lang="en-US" sz="1700">
                <a:solidFill>
                  <a:schemeClr val="dk1"/>
                </a:solidFill>
                <a:latin typeface="Roboto Condensed"/>
                <a:ea typeface="Roboto Condensed"/>
                <a:cs typeface="Roboto Condensed"/>
                <a:sym typeface="Roboto Condensed"/>
              </a:rPr>
              <a:t>“Postsecondary students enter into a voluntary higher educational experience. Students have the right, and corresponding responsibility, to engage in their learning and select the courses and programs most suitable for their own personal learning objectives. No student may be compelled or required to enroll in an academic program. Faculty may not refuse to enroll or teach a student because of the student’s beliefs, interpretations, or applications of knowledge</a:t>
            </a:r>
            <a:r>
              <a:rPr i="1" lang="en-US" sz="1700">
                <a:solidFill>
                  <a:schemeClr val="dk1"/>
                </a:solidFill>
                <a:latin typeface="Roboto Condensed"/>
                <a:ea typeface="Roboto Condensed"/>
                <a:cs typeface="Roboto Condensed"/>
                <a:sym typeface="Roboto Condensed"/>
              </a:rPr>
              <a:t>.” See </a:t>
            </a:r>
            <a:r>
              <a:rPr lang="en-US" sz="1700">
                <a:solidFill>
                  <a:schemeClr val="dk1"/>
                </a:solidFill>
                <a:latin typeface="Roboto Condensed"/>
                <a:ea typeface="Roboto Condensed"/>
                <a:cs typeface="Roboto Condensed"/>
                <a:sym typeface="Roboto Condensed"/>
              </a:rPr>
              <a:t>SBOE Policy III.B. </a:t>
            </a:r>
            <a:endParaRPr sz="1700">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t/>
            </a:r>
            <a:endParaRPr sz="400">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t/>
            </a:r>
            <a:endParaRPr sz="400">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t/>
            </a:r>
            <a:endParaRPr sz="400">
              <a:solidFill>
                <a:schemeClr val="dk1"/>
              </a:solidFill>
              <a:latin typeface="Roboto Condensed"/>
              <a:ea typeface="Roboto Condensed"/>
              <a:cs typeface="Roboto Condensed"/>
              <a:sym typeface="Roboto Condensed"/>
            </a:endParaRPr>
          </a:p>
          <a:p>
            <a:pPr indent="-336550" lvl="0" marL="457200" rtl="0" algn="l">
              <a:lnSpc>
                <a:spcPct val="115000"/>
              </a:lnSpc>
              <a:spcBef>
                <a:spcPts val="0"/>
              </a:spcBef>
              <a:spcAft>
                <a:spcPts val="0"/>
              </a:spcAft>
              <a:buClr>
                <a:schemeClr val="dk1"/>
              </a:buClr>
              <a:buSzPts val="1700"/>
              <a:buFont typeface="Roboto Condensed"/>
              <a:buChar char="●"/>
            </a:pPr>
            <a:r>
              <a:rPr lang="en-US" sz="1700">
                <a:solidFill>
                  <a:schemeClr val="dk1"/>
                </a:solidFill>
                <a:latin typeface="Roboto Condensed"/>
                <a:ea typeface="Roboto Condensed"/>
                <a:cs typeface="Roboto Condensed"/>
                <a:sym typeface="Roboto Condensed"/>
              </a:rPr>
              <a:t>“Idaho Code § 67-5909D does not ban the use of specific words in the classroom, even those listed in the definition of ‘DEI.’ The law also provides that it shall not be construed to limit classroom discussion or academic freedom. Faculty and students are encouraged to engage in respectful dialogue about educationally-appropriate subjects in all courses, whether ‘DEI-related’ or not.” </a:t>
            </a:r>
            <a:endParaRPr sz="1700">
              <a:solidFill>
                <a:schemeClr val="dk1"/>
              </a:solidFill>
              <a:latin typeface="Roboto Condensed"/>
              <a:ea typeface="Roboto Condensed"/>
              <a:cs typeface="Roboto Condensed"/>
              <a:sym typeface="Roboto Condensed"/>
            </a:endParaRPr>
          </a:p>
          <a:p>
            <a:pPr indent="0" lvl="0" marL="0" marR="0" rtl="0" algn="l">
              <a:lnSpc>
                <a:spcPct val="100000"/>
              </a:lnSpc>
              <a:spcBef>
                <a:spcPts val="0"/>
              </a:spcBef>
              <a:spcAft>
                <a:spcPts val="0"/>
              </a:spcAft>
              <a:buNone/>
            </a:pPr>
            <a:r>
              <a:t/>
            </a:r>
            <a:endParaRPr sz="1800">
              <a:latin typeface="Roboto Condensed"/>
              <a:ea typeface="Roboto Condensed"/>
              <a:cs typeface="Roboto Condensed"/>
              <a:sym typeface="Roboto Condensed"/>
            </a:endParaRPr>
          </a:p>
        </p:txBody>
      </p:sp>
      <p:sp>
        <p:nvSpPr>
          <p:cNvPr id="75" name="Google Shape;75;p3"/>
          <p:cNvSpPr txBox="1"/>
          <p:nvPr/>
        </p:nvSpPr>
        <p:spPr>
          <a:xfrm>
            <a:off x="41000" y="4656925"/>
            <a:ext cx="2367600" cy="3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FFFFFF"/>
                </a:solidFill>
                <a:latin typeface="Roboto Condensed"/>
                <a:ea typeface="Roboto Condensed"/>
                <a:cs typeface="Roboto Condensed"/>
                <a:sym typeface="Roboto Condensed"/>
              </a:rPr>
              <a:t>Fall 2025</a:t>
            </a:r>
            <a:endParaRPr i="1" sz="1800">
              <a:solidFill>
                <a:srgbClr val="FFFFFF"/>
              </a:solidFill>
              <a:latin typeface="Roboto Condensed"/>
              <a:ea typeface="Roboto Condensed"/>
              <a:cs typeface="Roboto Condensed"/>
              <a:sym typeface="Roboto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35d4f3cae8c_1_66"/>
          <p:cNvSpPr txBox="1"/>
          <p:nvPr>
            <p:ph idx="12" type="sldNum"/>
          </p:nvPr>
        </p:nvSpPr>
        <p:spPr>
          <a:xfrm>
            <a:off x="8571133" y="4170492"/>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81" name="Google Shape;81;g35d4f3cae8c_1_66"/>
          <p:cNvSpPr txBox="1"/>
          <p:nvPr>
            <p:ph idx="2" type="sldNum"/>
          </p:nvPr>
        </p:nvSpPr>
        <p:spPr>
          <a:xfrm>
            <a:off x="8595308" y="4148092"/>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82" name="Google Shape;82;g35d4f3cae8c_1_66"/>
          <p:cNvSpPr txBox="1"/>
          <p:nvPr/>
        </p:nvSpPr>
        <p:spPr>
          <a:xfrm>
            <a:off x="41001" y="83925"/>
            <a:ext cx="35052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2000">
                <a:solidFill>
                  <a:schemeClr val="lt1"/>
                </a:solidFill>
                <a:latin typeface="Roboto Condensed"/>
                <a:ea typeface="Roboto Condensed"/>
                <a:cs typeface="Roboto Condensed"/>
                <a:sym typeface="Roboto Condensed"/>
              </a:rPr>
              <a:t>SBOE Statements on Academic Freedom and Responsibility (Con’t)</a:t>
            </a:r>
            <a:endParaRPr i="1"/>
          </a:p>
        </p:txBody>
      </p:sp>
      <p:sp>
        <p:nvSpPr>
          <p:cNvPr id="83" name="Google Shape;83;g35d4f3cae8c_1_66"/>
          <p:cNvSpPr txBox="1"/>
          <p:nvPr/>
        </p:nvSpPr>
        <p:spPr>
          <a:xfrm>
            <a:off x="0" y="917525"/>
            <a:ext cx="9144000" cy="40512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t/>
            </a:r>
            <a:endParaRPr sz="1600">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sz="1600">
                <a:solidFill>
                  <a:schemeClr val="dk1"/>
                </a:solidFill>
                <a:latin typeface="Roboto Condensed"/>
                <a:ea typeface="Roboto Condensed"/>
                <a:cs typeface="Roboto Condensed"/>
                <a:sym typeface="Roboto Condensed"/>
              </a:rPr>
              <a:t>As it relates to academic programs, Idaho Code § 67-5909D(7) states that it “</a:t>
            </a:r>
            <a:r>
              <a:rPr b="1" lang="en-US" sz="1600">
                <a:solidFill>
                  <a:schemeClr val="dk1"/>
                </a:solidFill>
                <a:latin typeface="Roboto Condensed"/>
                <a:ea typeface="Roboto Condensed"/>
                <a:cs typeface="Roboto Condensed"/>
                <a:sym typeface="Roboto Condensed"/>
              </a:rPr>
              <a:t>shall not be construed to</a:t>
            </a:r>
            <a:r>
              <a:rPr lang="en-US" sz="1600">
                <a:solidFill>
                  <a:schemeClr val="dk1"/>
                </a:solidFill>
                <a:latin typeface="Roboto Condensed"/>
                <a:ea typeface="Roboto Condensed"/>
                <a:cs typeface="Roboto Condensed"/>
                <a:sym typeface="Roboto Condensed"/>
              </a:rPr>
              <a:t>”:</a:t>
            </a:r>
            <a:endParaRPr sz="1600">
              <a:solidFill>
                <a:schemeClr val="dk1"/>
              </a:solidFill>
              <a:latin typeface="Roboto Condensed"/>
              <a:ea typeface="Roboto Condensed"/>
              <a:cs typeface="Roboto Condensed"/>
              <a:sym typeface="Roboto Condensed"/>
            </a:endParaRPr>
          </a:p>
          <a:p>
            <a:pPr indent="-330200" lvl="0" marL="457200" rtl="0" algn="l">
              <a:lnSpc>
                <a:spcPct val="115000"/>
              </a:lnSpc>
              <a:spcBef>
                <a:spcPts val="0"/>
              </a:spcBef>
              <a:spcAft>
                <a:spcPts val="0"/>
              </a:spcAft>
              <a:buClr>
                <a:schemeClr val="dk1"/>
              </a:buClr>
              <a:buSzPts val="1600"/>
              <a:buFont typeface="Roboto Condensed"/>
              <a:buChar char="●"/>
            </a:pPr>
            <a:r>
              <a:rPr lang="en-US" sz="1600">
                <a:solidFill>
                  <a:schemeClr val="dk1"/>
                </a:solidFill>
                <a:latin typeface="Roboto Condensed"/>
                <a:ea typeface="Roboto Condensed"/>
                <a:cs typeface="Roboto Condensed"/>
                <a:sym typeface="Roboto Condensed"/>
              </a:rPr>
              <a:t>“</a:t>
            </a:r>
            <a:r>
              <a:rPr b="1" lang="en-US" sz="1600">
                <a:solidFill>
                  <a:schemeClr val="dk1"/>
                </a:solidFill>
                <a:latin typeface="Roboto Condensed"/>
                <a:ea typeface="Roboto Condensed"/>
                <a:cs typeface="Roboto Condensed"/>
                <a:sym typeface="Roboto Condensed"/>
              </a:rPr>
              <a:t>Limit research</a:t>
            </a:r>
            <a:r>
              <a:rPr lang="en-US" sz="1600">
                <a:solidFill>
                  <a:schemeClr val="dk1"/>
                </a:solidFill>
                <a:latin typeface="Roboto Condensed"/>
                <a:ea typeface="Roboto Condensed"/>
                <a:cs typeface="Roboto Condensed"/>
                <a:sym typeface="Roboto Condensed"/>
              </a:rPr>
              <a:t> by students, faculty, or other research personnel of an institution of higher education or the dissemination of such research;”</a:t>
            </a:r>
            <a:endParaRPr sz="1600">
              <a:solidFill>
                <a:schemeClr val="dk1"/>
              </a:solidFill>
              <a:latin typeface="Roboto Condensed"/>
              <a:ea typeface="Roboto Condensed"/>
              <a:cs typeface="Roboto Condensed"/>
              <a:sym typeface="Roboto Condensed"/>
            </a:endParaRPr>
          </a:p>
          <a:p>
            <a:pPr indent="-330200" lvl="0" marL="457200" rtl="0" algn="l">
              <a:lnSpc>
                <a:spcPct val="115000"/>
              </a:lnSpc>
              <a:spcBef>
                <a:spcPts val="0"/>
              </a:spcBef>
              <a:spcAft>
                <a:spcPts val="0"/>
              </a:spcAft>
              <a:buClr>
                <a:schemeClr val="dk1"/>
              </a:buClr>
              <a:buSzPts val="1600"/>
              <a:buFont typeface="Roboto Condensed"/>
              <a:buChar char="●"/>
            </a:pPr>
            <a:r>
              <a:rPr lang="en-US" sz="1600">
                <a:solidFill>
                  <a:schemeClr val="dk1"/>
                </a:solidFill>
                <a:latin typeface="Roboto Condensed"/>
                <a:ea typeface="Roboto Condensed"/>
                <a:cs typeface="Roboto Condensed"/>
                <a:sym typeface="Roboto Condensed"/>
              </a:rPr>
              <a:t>“</a:t>
            </a:r>
            <a:r>
              <a:rPr b="1" lang="en-US" sz="1600">
                <a:solidFill>
                  <a:schemeClr val="dk1"/>
                </a:solidFill>
                <a:latin typeface="Roboto Condensed"/>
                <a:ea typeface="Roboto Condensed"/>
                <a:cs typeface="Roboto Condensed"/>
                <a:sym typeface="Roboto Condensed"/>
              </a:rPr>
              <a:t>Limit creative works</a:t>
            </a:r>
            <a:r>
              <a:rPr lang="en-US" sz="1600">
                <a:solidFill>
                  <a:schemeClr val="dk1"/>
                </a:solidFill>
                <a:latin typeface="Roboto Condensed"/>
                <a:ea typeface="Roboto Condensed"/>
                <a:cs typeface="Roboto Condensed"/>
                <a:sym typeface="Roboto Condensed"/>
              </a:rPr>
              <a:t> by students, faculty, or other personnel of an institution of higher education or the dissemination of such creative works;”</a:t>
            </a:r>
            <a:endParaRPr sz="1600">
              <a:solidFill>
                <a:schemeClr val="dk1"/>
              </a:solidFill>
              <a:latin typeface="Roboto Condensed"/>
              <a:ea typeface="Roboto Condensed"/>
              <a:cs typeface="Roboto Condensed"/>
              <a:sym typeface="Roboto Condensed"/>
            </a:endParaRPr>
          </a:p>
          <a:p>
            <a:pPr indent="-330200" lvl="0" marL="457200" rtl="0" algn="l">
              <a:lnSpc>
                <a:spcPct val="115000"/>
              </a:lnSpc>
              <a:spcBef>
                <a:spcPts val="0"/>
              </a:spcBef>
              <a:spcAft>
                <a:spcPts val="0"/>
              </a:spcAft>
              <a:buClr>
                <a:schemeClr val="dk1"/>
              </a:buClr>
              <a:buSzPts val="1600"/>
              <a:buFont typeface="Roboto Condensed"/>
              <a:buChar char="●"/>
            </a:pPr>
            <a:r>
              <a:rPr lang="en-US" sz="1600">
                <a:solidFill>
                  <a:schemeClr val="dk1"/>
                </a:solidFill>
                <a:latin typeface="Roboto Condensed"/>
                <a:ea typeface="Roboto Condensed"/>
                <a:cs typeface="Roboto Condensed"/>
                <a:sym typeface="Roboto Condensed"/>
              </a:rPr>
              <a:t>“</a:t>
            </a:r>
            <a:r>
              <a:rPr b="1" lang="en-US" sz="1600">
                <a:solidFill>
                  <a:schemeClr val="dk1"/>
                </a:solidFill>
                <a:latin typeface="Roboto Condensed"/>
                <a:ea typeface="Roboto Condensed"/>
                <a:cs typeface="Roboto Condensed"/>
                <a:sym typeface="Roboto Condensed"/>
              </a:rPr>
              <a:t>Limit activities of student organizations</a:t>
            </a:r>
            <a:r>
              <a:rPr lang="en-US" sz="1600">
                <a:solidFill>
                  <a:schemeClr val="dk1"/>
                </a:solidFill>
                <a:latin typeface="Roboto Condensed"/>
                <a:ea typeface="Roboto Condensed"/>
                <a:cs typeface="Roboto Condensed"/>
                <a:sym typeface="Roboto Condensed"/>
              </a:rPr>
              <a:t> registered with an institution of higher education as long as the organization and activity do not use state funds;”</a:t>
            </a:r>
            <a:endParaRPr sz="1600">
              <a:solidFill>
                <a:schemeClr val="dk1"/>
              </a:solidFill>
              <a:latin typeface="Roboto Condensed"/>
              <a:ea typeface="Roboto Condensed"/>
              <a:cs typeface="Roboto Condensed"/>
              <a:sym typeface="Roboto Condensed"/>
            </a:endParaRPr>
          </a:p>
          <a:p>
            <a:pPr indent="-330200" lvl="0" marL="457200" rtl="0" algn="l">
              <a:lnSpc>
                <a:spcPct val="115000"/>
              </a:lnSpc>
              <a:spcBef>
                <a:spcPts val="0"/>
              </a:spcBef>
              <a:spcAft>
                <a:spcPts val="0"/>
              </a:spcAft>
              <a:buClr>
                <a:schemeClr val="dk1"/>
              </a:buClr>
              <a:buSzPts val="1600"/>
              <a:buFont typeface="Roboto Condensed"/>
              <a:buChar char="●"/>
            </a:pPr>
            <a:r>
              <a:rPr lang="en-US" sz="1600">
                <a:solidFill>
                  <a:schemeClr val="dk1"/>
                </a:solidFill>
                <a:latin typeface="Roboto Condensed"/>
                <a:ea typeface="Roboto Condensed"/>
                <a:cs typeface="Roboto Condensed"/>
                <a:sym typeface="Roboto Condensed"/>
              </a:rPr>
              <a:t>“</a:t>
            </a:r>
            <a:r>
              <a:rPr b="1" lang="en-US" sz="1600">
                <a:solidFill>
                  <a:schemeClr val="dk1"/>
                </a:solidFill>
                <a:latin typeface="Roboto Condensed"/>
                <a:ea typeface="Roboto Condensed"/>
                <a:cs typeface="Roboto Condensed"/>
                <a:sym typeface="Roboto Condensed"/>
              </a:rPr>
              <a:t>Limit the appearance of guest speakers and performers</a:t>
            </a:r>
            <a:r>
              <a:rPr lang="en-US" sz="1600">
                <a:solidFill>
                  <a:schemeClr val="dk1"/>
                </a:solidFill>
                <a:latin typeface="Roboto Condensed"/>
                <a:ea typeface="Roboto Condensed"/>
                <a:cs typeface="Roboto Condensed"/>
                <a:sym typeface="Roboto Condensed"/>
              </a:rPr>
              <a:t> who do not receive any form of compensation in exchange for their presentations, performances, or appearances as long as attendance is voluntary;”</a:t>
            </a:r>
            <a:endParaRPr sz="1600">
              <a:solidFill>
                <a:schemeClr val="dk1"/>
              </a:solidFill>
              <a:latin typeface="Roboto Condensed"/>
              <a:ea typeface="Roboto Condensed"/>
              <a:cs typeface="Roboto Condensed"/>
              <a:sym typeface="Roboto Condensed"/>
            </a:endParaRPr>
          </a:p>
          <a:p>
            <a:pPr indent="-330200" lvl="0" marL="457200" rtl="0" algn="l">
              <a:lnSpc>
                <a:spcPct val="115000"/>
              </a:lnSpc>
              <a:spcBef>
                <a:spcPts val="0"/>
              </a:spcBef>
              <a:spcAft>
                <a:spcPts val="0"/>
              </a:spcAft>
              <a:buClr>
                <a:schemeClr val="dk1"/>
              </a:buClr>
              <a:buSzPts val="1600"/>
              <a:buFont typeface="Roboto Condensed"/>
              <a:buChar char="●"/>
            </a:pPr>
            <a:r>
              <a:rPr lang="en-US" sz="1600">
                <a:solidFill>
                  <a:schemeClr val="dk1"/>
                </a:solidFill>
                <a:latin typeface="Roboto Condensed"/>
                <a:ea typeface="Roboto Condensed"/>
                <a:cs typeface="Roboto Condensed"/>
                <a:sym typeface="Roboto Condensed"/>
              </a:rPr>
              <a:t>“</a:t>
            </a:r>
            <a:r>
              <a:rPr b="1" lang="en-US" sz="1600">
                <a:solidFill>
                  <a:schemeClr val="dk1"/>
                </a:solidFill>
                <a:latin typeface="Roboto Condensed"/>
                <a:ea typeface="Roboto Condensed"/>
                <a:cs typeface="Roboto Condensed"/>
                <a:sym typeface="Roboto Condensed"/>
              </a:rPr>
              <a:t>Limit the academic freedom of any individual faculty member</a:t>
            </a:r>
            <a:r>
              <a:rPr lang="en-US" sz="1600">
                <a:solidFill>
                  <a:schemeClr val="dk1"/>
                </a:solidFill>
                <a:latin typeface="Roboto Condensed"/>
                <a:ea typeface="Roboto Condensed"/>
                <a:cs typeface="Roboto Condensed"/>
                <a:sym typeface="Roboto Condensed"/>
              </a:rPr>
              <a:t> of an institution of higher education </a:t>
            </a:r>
            <a:r>
              <a:rPr b="1" lang="en-US" sz="1600">
                <a:solidFill>
                  <a:schemeClr val="dk1"/>
                </a:solidFill>
                <a:latin typeface="Roboto Condensed"/>
                <a:ea typeface="Roboto Condensed"/>
                <a:cs typeface="Roboto Condensed"/>
                <a:sym typeface="Roboto Condensed"/>
              </a:rPr>
              <a:t>to direct the instruction</a:t>
            </a:r>
            <a:r>
              <a:rPr lang="en-US" sz="1600">
                <a:solidFill>
                  <a:schemeClr val="dk1"/>
                </a:solidFill>
                <a:latin typeface="Roboto Condensed"/>
                <a:ea typeface="Roboto Condensed"/>
                <a:cs typeface="Roboto Condensed"/>
                <a:sym typeface="Roboto Condensed"/>
              </a:rPr>
              <a:t> within such faculty member’s own </a:t>
            </a:r>
            <a:r>
              <a:rPr b="1" lang="en-US" sz="1600">
                <a:solidFill>
                  <a:schemeClr val="dk1"/>
                </a:solidFill>
                <a:latin typeface="Roboto Condensed"/>
                <a:ea typeface="Roboto Condensed"/>
                <a:cs typeface="Roboto Condensed"/>
                <a:sym typeface="Roboto Condensed"/>
              </a:rPr>
              <a:t>course not otherwise subject to this section</a:t>
            </a:r>
            <a:r>
              <a:rPr lang="en-US" sz="1600">
                <a:solidFill>
                  <a:schemeClr val="dk1"/>
                </a:solidFill>
                <a:latin typeface="Roboto Condensed"/>
                <a:ea typeface="Roboto Condensed"/>
                <a:cs typeface="Roboto Condensed"/>
                <a:sym typeface="Roboto Condensed"/>
              </a:rPr>
              <a:t> or to </a:t>
            </a:r>
            <a:r>
              <a:rPr b="1" lang="en-US" sz="1600">
                <a:solidFill>
                  <a:schemeClr val="dk1"/>
                </a:solidFill>
                <a:latin typeface="Roboto Condensed"/>
                <a:ea typeface="Roboto Condensed"/>
                <a:cs typeface="Roboto Condensed"/>
                <a:sym typeface="Roboto Condensed"/>
              </a:rPr>
              <a:t>limit the free discussion of ideas in a classroom setting</a:t>
            </a:r>
            <a:r>
              <a:rPr lang="en-US" sz="1600">
                <a:solidFill>
                  <a:schemeClr val="dk1"/>
                </a:solidFill>
                <a:latin typeface="Roboto Condensed"/>
                <a:ea typeface="Roboto Condensed"/>
                <a:cs typeface="Roboto Condensed"/>
                <a:sym typeface="Roboto Condensed"/>
              </a:rPr>
              <a:t>.”</a:t>
            </a:r>
            <a:endParaRPr sz="1600">
              <a:solidFill>
                <a:schemeClr val="dk1"/>
              </a:solidFill>
              <a:latin typeface="Roboto Condensed"/>
              <a:ea typeface="Roboto Condensed"/>
              <a:cs typeface="Roboto Condensed"/>
              <a:sym typeface="Roboto Condensed"/>
            </a:endParaRPr>
          </a:p>
          <a:p>
            <a:pPr indent="0" lvl="0" marL="0" marR="0" rtl="0" algn="l">
              <a:lnSpc>
                <a:spcPct val="100000"/>
              </a:lnSpc>
              <a:spcBef>
                <a:spcPts val="0"/>
              </a:spcBef>
              <a:spcAft>
                <a:spcPts val="0"/>
              </a:spcAft>
              <a:buNone/>
            </a:pPr>
            <a:r>
              <a:t/>
            </a:r>
            <a:endParaRPr sz="1800">
              <a:latin typeface="Roboto Condensed"/>
              <a:ea typeface="Roboto Condensed"/>
              <a:cs typeface="Roboto Condensed"/>
              <a:sym typeface="Roboto Condensed"/>
            </a:endParaRPr>
          </a:p>
        </p:txBody>
      </p:sp>
      <p:sp>
        <p:nvSpPr>
          <p:cNvPr id="84" name="Google Shape;84;g35d4f3cae8c_1_66"/>
          <p:cNvSpPr txBox="1"/>
          <p:nvPr/>
        </p:nvSpPr>
        <p:spPr>
          <a:xfrm>
            <a:off x="41000" y="4656925"/>
            <a:ext cx="2367600" cy="3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FFFFFF"/>
                </a:solidFill>
                <a:latin typeface="Roboto Condensed"/>
                <a:ea typeface="Roboto Condensed"/>
                <a:cs typeface="Roboto Condensed"/>
                <a:sym typeface="Roboto Condensed"/>
              </a:rPr>
              <a:t>Fall </a:t>
            </a:r>
            <a:r>
              <a:rPr i="1" lang="en-US" sz="1800">
                <a:solidFill>
                  <a:srgbClr val="FFFFFF"/>
                </a:solidFill>
                <a:latin typeface="Roboto Condensed"/>
                <a:ea typeface="Roboto Condensed"/>
                <a:cs typeface="Roboto Condensed"/>
                <a:sym typeface="Roboto Condensed"/>
              </a:rPr>
              <a:t>2025</a:t>
            </a:r>
            <a:endParaRPr i="1" sz="1800">
              <a:solidFill>
                <a:srgbClr val="FFFFFF"/>
              </a:solidFill>
              <a:latin typeface="Roboto Condensed"/>
              <a:ea typeface="Roboto Condensed"/>
              <a:cs typeface="Roboto Condensed"/>
              <a:sym typeface="Roboto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90" name="Google Shape;90;p2"/>
          <p:cNvSpPr txBox="1"/>
          <p:nvPr>
            <p:ph idx="2" type="sldNum"/>
          </p:nvPr>
        </p:nvSpPr>
        <p:spPr>
          <a:xfrm>
            <a:off x="8496633" y="46408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91" name="Google Shape;91;p2"/>
          <p:cNvSpPr txBox="1"/>
          <p:nvPr/>
        </p:nvSpPr>
        <p:spPr>
          <a:xfrm>
            <a:off x="18525" y="119450"/>
            <a:ext cx="2367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2000">
                <a:solidFill>
                  <a:schemeClr val="lt1"/>
                </a:solidFill>
                <a:latin typeface="Roboto Condensed"/>
                <a:ea typeface="Roboto Condensed"/>
                <a:cs typeface="Roboto Condensed"/>
                <a:sym typeface="Roboto Condensed"/>
              </a:rPr>
              <a:t>What is “Limited” by 67-5909?</a:t>
            </a:r>
            <a:endParaRPr i="1"/>
          </a:p>
        </p:txBody>
      </p:sp>
      <p:sp>
        <p:nvSpPr>
          <p:cNvPr id="92" name="Google Shape;92;p2"/>
          <p:cNvSpPr txBox="1"/>
          <p:nvPr/>
        </p:nvSpPr>
        <p:spPr>
          <a:xfrm>
            <a:off x="102973" y="4744995"/>
            <a:ext cx="2936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a:p>
        </p:txBody>
      </p:sp>
      <p:sp>
        <p:nvSpPr>
          <p:cNvPr id="93" name="Google Shape;93;p2"/>
          <p:cNvSpPr txBox="1"/>
          <p:nvPr/>
        </p:nvSpPr>
        <p:spPr>
          <a:xfrm>
            <a:off x="445800" y="923300"/>
            <a:ext cx="8340300" cy="70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"Diversity, equity, and inclusion’…trainings, programs, activities, or instruction that is derived from or that promotes the tenets or concepts of critical theory, including but not limited to[:]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100">
              <a:solidFill>
                <a:schemeClr val="dk2"/>
              </a:solidFill>
              <a:latin typeface="Roboto Condensed"/>
              <a:ea typeface="Roboto Condensed"/>
              <a:cs typeface="Roboto Condensed"/>
              <a:sym typeface="Roboto Condensed"/>
            </a:endParaRPr>
          </a:p>
        </p:txBody>
      </p:sp>
      <p:sp>
        <p:nvSpPr>
          <p:cNvPr id="94" name="Google Shape;94;p2"/>
          <p:cNvSpPr txBox="1"/>
          <p:nvPr/>
        </p:nvSpPr>
        <p:spPr>
          <a:xfrm>
            <a:off x="361675" y="1452900"/>
            <a:ext cx="2800200" cy="253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Roboto Condensed"/>
                <a:ea typeface="Roboto Condensed"/>
                <a:cs typeface="Roboto Condensed"/>
                <a:sym typeface="Roboto Condensed"/>
              </a:rPr>
              <a:t>● </a:t>
            </a:r>
            <a:r>
              <a:rPr lang="en-US">
                <a:solidFill>
                  <a:schemeClr val="dk1"/>
                </a:solidFill>
                <a:latin typeface="Roboto Condensed"/>
                <a:ea typeface="Roboto Condensed"/>
                <a:cs typeface="Roboto Condensed"/>
                <a:sym typeface="Roboto Condensed"/>
              </a:rPr>
              <a:t>unconscious or implicit bias,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Roboto Condensed"/>
                <a:ea typeface="Roboto Condensed"/>
                <a:cs typeface="Roboto Condensed"/>
                <a:sym typeface="Roboto Condensed"/>
              </a:rPr>
              <a:t>● microaggressions,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Roboto Condensed"/>
                <a:ea typeface="Roboto Condensed"/>
                <a:cs typeface="Roboto Condensed"/>
                <a:sym typeface="Roboto Condensed"/>
              </a:rPr>
              <a:t>● internalized racism,</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Roboto Condensed"/>
                <a:ea typeface="Roboto Condensed"/>
                <a:cs typeface="Roboto Condensed"/>
                <a:sym typeface="Roboto Condensed"/>
              </a:rPr>
              <a:t>● cultural appropriation,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Roboto Condensed"/>
                <a:ea typeface="Roboto Condensed"/>
                <a:cs typeface="Roboto Condensed"/>
                <a:sym typeface="Roboto Condensed"/>
              </a:rPr>
              <a:t>● structural equity,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Roboto Condensed"/>
                <a:ea typeface="Roboto Condensed"/>
                <a:cs typeface="Roboto Condensed"/>
                <a:sym typeface="Roboto Condensed"/>
              </a:rPr>
              <a:t>● settler colonialism,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Roboto Condensed"/>
                <a:ea typeface="Roboto Condensed"/>
                <a:cs typeface="Roboto Condensed"/>
                <a:sym typeface="Roboto Condensed"/>
              </a:rPr>
              <a:t>● group marginalization,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Roboto Condensed"/>
                <a:ea typeface="Roboto Condensed"/>
                <a:cs typeface="Roboto Condensed"/>
                <a:sym typeface="Roboto Condensed"/>
              </a:rPr>
              <a:t>● systemic oppression,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Roboto Condensed"/>
                <a:ea typeface="Roboto Condensed"/>
                <a:cs typeface="Roboto Condensed"/>
                <a:sym typeface="Roboto Condensed"/>
              </a:rPr>
              <a:t>● social justice,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institutional or systemic racism,</a:t>
            </a:r>
            <a:endParaRPr>
              <a:solidFill>
                <a:schemeClr val="dk2"/>
              </a:solidFill>
              <a:latin typeface="Roboto Condensed"/>
              <a:ea typeface="Roboto Condensed"/>
              <a:cs typeface="Roboto Condensed"/>
              <a:sym typeface="Roboto Condensed"/>
            </a:endParaRPr>
          </a:p>
        </p:txBody>
      </p:sp>
      <p:sp>
        <p:nvSpPr>
          <p:cNvPr id="95" name="Google Shape;95;p2"/>
          <p:cNvSpPr txBox="1"/>
          <p:nvPr/>
        </p:nvSpPr>
        <p:spPr>
          <a:xfrm>
            <a:off x="3104875" y="1452900"/>
            <a:ext cx="2800200" cy="253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white fragility,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racial privilege,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disparate impact,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intersectionality,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sexual privilege,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patriarchy,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gender theory,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queer theory,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neopronouns,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transgender ideology, </a:t>
            </a:r>
            <a:endParaRPr>
              <a:solidFill>
                <a:schemeClr val="dk2"/>
              </a:solidFill>
              <a:latin typeface="Roboto Condensed"/>
              <a:ea typeface="Roboto Condensed"/>
              <a:cs typeface="Roboto Condensed"/>
              <a:sym typeface="Roboto Condensed"/>
            </a:endParaRPr>
          </a:p>
        </p:txBody>
      </p:sp>
      <p:sp>
        <p:nvSpPr>
          <p:cNvPr id="96" name="Google Shape;96;p2"/>
          <p:cNvSpPr txBox="1"/>
          <p:nvPr/>
        </p:nvSpPr>
        <p:spPr>
          <a:xfrm>
            <a:off x="5238475" y="1452900"/>
            <a:ext cx="3727800" cy="253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misgendering,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othering,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deadnaming,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heteronormativity,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allyship, or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 any other related formulation of these tenets or concepts.” </a:t>
            </a:r>
            <a:endParaRPr>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rPr lang="en-US">
                <a:solidFill>
                  <a:schemeClr val="dk1"/>
                </a:solidFill>
                <a:latin typeface="Roboto Condensed"/>
                <a:ea typeface="Roboto Condensed"/>
                <a:cs typeface="Roboto Condensed"/>
                <a:sym typeface="Roboto Condensed"/>
              </a:rPr>
              <a:t>The foregoing terms are subsequently referred to as the “specifically listed concepts.” Idaho Code § 67-5909D(1)(b)(i). </a:t>
            </a:r>
            <a:endParaRPr>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a:solidFill>
                <a:schemeClr val="dk2"/>
              </a:solidFill>
              <a:latin typeface="Roboto Condensed"/>
              <a:ea typeface="Roboto Condensed"/>
              <a:cs typeface="Roboto Condensed"/>
              <a:sym typeface="Roboto Condensed"/>
            </a:endParaRPr>
          </a:p>
        </p:txBody>
      </p:sp>
      <p:sp>
        <p:nvSpPr>
          <p:cNvPr id="97" name="Google Shape;97;p2"/>
          <p:cNvSpPr txBox="1"/>
          <p:nvPr/>
        </p:nvSpPr>
        <p:spPr>
          <a:xfrm>
            <a:off x="41000" y="4656925"/>
            <a:ext cx="2367600" cy="3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FFFFFF"/>
                </a:solidFill>
                <a:latin typeface="Roboto Condensed"/>
                <a:ea typeface="Roboto Condensed"/>
                <a:cs typeface="Roboto Condensed"/>
                <a:sym typeface="Roboto Condensed"/>
              </a:rPr>
              <a:t>Fall 2</a:t>
            </a:r>
            <a:r>
              <a:rPr i="1" lang="en-US" sz="1800">
                <a:solidFill>
                  <a:srgbClr val="FFFFFF"/>
                </a:solidFill>
                <a:latin typeface="Roboto Condensed"/>
                <a:ea typeface="Roboto Condensed"/>
                <a:cs typeface="Roboto Condensed"/>
                <a:sym typeface="Roboto Condensed"/>
              </a:rPr>
              <a:t>025</a:t>
            </a:r>
            <a:endParaRPr i="1" sz="1800">
              <a:solidFill>
                <a:srgbClr val="FFFFFF"/>
              </a:solidFill>
              <a:latin typeface="Roboto Condensed"/>
              <a:ea typeface="Roboto Condensed"/>
              <a:cs typeface="Roboto Condensed"/>
              <a:sym typeface="Roboto Condensed"/>
            </a:endParaRPr>
          </a:p>
        </p:txBody>
      </p:sp>
      <p:sp>
        <p:nvSpPr>
          <p:cNvPr id="98" name="Google Shape;98;p2"/>
          <p:cNvSpPr txBox="1"/>
          <p:nvPr/>
        </p:nvSpPr>
        <p:spPr>
          <a:xfrm>
            <a:off x="361675" y="3963725"/>
            <a:ext cx="8532300" cy="79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300">
                <a:solidFill>
                  <a:schemeClr val="dk1"/>
                </a:solidFill>
                <a:latin typeface="Roboto Condensed"/>
                <a:ea typeface="Roboto Condensed"/>
                <a:cs typeface="Roboto Condensed"/>
                <a:sym typeface="Roboto Condensed"/>
              </a:rPr>
              <a:t>*“Program” refers to a combination of for-credit courses organized for the achievement of specific learning outcomes, as defined by the Institution, that culminates in a minor/major/degree/certificate, based on receipt of a certain number of academic course credits.</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35d4f3cae8c_1_1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04" name="Google Shape;104;g35d4f3cae8c_1_155"/>
          <p:cNvSpPr txBox="1"/>
          <p:nvPr>
            <p:ph idx="2" type="sldNum"/>
          </p:nvPr>
        </p:nvSpPr>
        <p:spPr>
          <a:xfrm>
            <a:off x="8496633" y="46408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05" name="Google Shape;105;g35d4f3cae8c_1_155"/>
          <p:cNvSpPr txBox="1"/>
          <p:nvPr/>
        </p:nvSpPr>
        <p:spPr>
          <a:xfrm>
            <a:off x="18525" y="119450"/>
            <a:ext cx="2367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2000">
                <a:solidFill>
                  <a:schemeClr val="lt1"/>
                </a:solidFill>
                <a:latin typeface="Roboto Condensed"/>
                <a:ea typeface="Roboto Condensed"/>
                <a:cs typeface="Roboto Condensed"/>
                <a:sym typeface="Roboto Condensed"/>
              </a:rPr>
              <a:t>What is “Critical Theory?”</a:t>
            </a:r>
            <a:endParaRPr i="1"/>
          </a:p>
        </p:txBody>
      </p:sp>
      <p:sp>
        <p:nvSpPr>
          <p:cNvPr id="106" name="Google Shape;106;g35d4f3cae8c_1_155"/>
          <p:cNvSpPr txBox="1"/>
          <p:nvPr/>
        </p:nvSpPr>
        <p:spPr>
          <a:xfrm>
            <a:off x="102973" y="4744995"/>
            <a:ext cx="2936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a:p>
        </p:txBody>
      </p:sp>
      <p:sp>
        <p:nvSpPr>
          <p:cNvPr id="107" name="Google Shape;107;g35d4f3cae8c_1_155"/>
          <p:cNvSpPr txBox="1"/>
          <p:nvPr/>
        </p:nvSpPr>
        <p:spPr>
          <a:xfrm>
            <a:off x="445800" y="1075700"/>
            <a:ext cx="8340300" cy="208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600">
                <a:solidFill>
                  <a:schemeClr val="dk1"/>
                </a:solidFill>
                <a:latin typeface="Roboto Condensed"/>
                <a:ea typeface="Roboto Condensed"/>
                <a:cs typeface="Roboto Condensed"/>
                <a:sym typeface="Roboto Condensed"/>
              </a:rPr>
              <a:t>SBOE Guidance:  </a:t>
            </a:r>
            <a:r>
              <a:rPr lang="en-US" sz="1600">
                <a:solidFill>
                  <a:schemeClr val="dk1"/>
                </a:solidFill>
                <a:latin typeface="Roboto Condensed"/>
                <a:ea typeface="Roboto Condensed"/>
                <a:cs typeface="Roboto Condensed"/>
                <a:sym typeface="Roboto Condensed"/>
              </a:rPr>
              <a:t>“</a:t>
            </a:r>
            <a:r>
              <a:rPr lang="en-US" sz="1600">
                <a:solidFill>
                  <a:schemeClr val="dk1"/>
                </a:solidFill>
                <a:latin typeface="Roboto Condensed"/>
                <a:ea typeface="Roboto Condensed"/>
                <a:cs typeface="Roboto Condensed"/>
                <a:sym typeface="Roboto Condensed"/>
              </a:rPr>
              <a:t>’Critical theory’ is not defined in Idaho Code § 67-5909D. For purposes of this memorandum, it is understood to be a Western European philosophy initiated with the work of the Frankfurt School and the specifically listed concepts in the legislative definition of DEI.”</a:t>
            </a:r>
            <a:endParaRPr sz="1600">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t/>
            </a:r>
            <a:endParaRPr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rPr b="1" lang="en-US" sz="1600">
                <a:solidFill>
                  <a:schemeClr val="dk1"/>
                </a:solidFill>
                <a:latin typeface="Roboto Condensed"/>
                <a:ea typeface="Roboto Condensed"/>
                <a:cs typeface="Roboto Condensed"/>
                <a:sym typeface="Roboto Condensed"/>
              </a:rPr>
              <a:t>Additional Background and Information:  </a:t>
            </a:r>
            <a:r>
              <a:rPr lang="en-US" sz="1600" u="sng">
                <a:solidFill>
                  <a:schemeClr val="accent5"/>
                </a:solidFill>
                <a:latin typeface="Roboto Condensed"/>
                <a:ea typeface="Roboto Condensed"/>
                <a:cs typeface="Roboto Condensed"/>
                <a:sym typeface="Roboto Condensed"/>
                <a:hlinkClick r:id="rId3">
                  <a:extLst>
                    <a:ext uri="{A12FA001-AC4F-418D-AE19-62706E023703}">
                      <ahyp:hlinkClr val="tx"/>
                    </a:ext>
                  </a:extLst>
                </a:hlinkClick>
              </a:rPr>
              <a:t>A brief primer on Critical Theory, its fundamental goals and major figures, can be found here</a:t>
            </a:r>
            <a:r>
              <a:rPr lang="en-US" sz="1600">
                <a:solidFill>
                  <a:schemeClr val="dk1"/>
                </a:solidFill>
                <a:latin typeface="Roboto Condensed"/>
                <a:ea typeface="Roboto Condensed"/>
                <a:cs typeface="Roboto Condensed"/>
                <a:sym typeface="Roboto Condensed"/>
              </a:rPr>
              <a:t>.  You can use this resource as you consider the degree to which a course might be reliant upon the Critical Theory developed by the major thinkers associated with the Frankfurt School.  </a:t>
            </a:r>
            <a:endParaRPr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rPr lang="en-US" sz="1600">
                <a:solidFill>
                  <a:schemeClr val="dk1"/>
                </a:solidFill>
                <a:latin typeface="Roboto Condensed"/>
                <a:ea typeface="Roboto Condensed"/>
                <a:cs typeface="Roboto Condensed"/>
                <a:sym typeface="Roboto Condensed"/>
              </a:rPr>
              <a:t>“‘Critical theory’ refers to a family of theories that aim at a critique and transformation of society by integrating normative perspectives [i.e., perspectives aimed at establishing norms and values that best fit the needs of society] with empirically informed analysis of society’s conflicts, contradictions, and tendencies.”  </a:t>
            </a:r>
            <a:r>
              <a:rPr i="1" lang="en-US" sz="1600" u="sng">
                <a:solidFill>
                  <a:schemeClr val="hlink"/>
                </a:solidFill>
                <a:latin typeface="Roboto Condensed"/>
                <a:ea typeface="Roboto Condensed"/>
                <a:cs typeface="Roboto Condensed"/>
                <a:sym typeface="Roboto Condensed"/>
                <a:hlinkClick r:id="rId4"/>
              </a:rPr>
              <a:t>The Stanford Encyclopedia of Philosophy</a:t>
            </a:r>
            <a:endParaRPr i="1"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i="1"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600">
              <a:solidFill>
                <a:schemeClr val="dk1"/>
              </a:solidFill>
              <a:latin typeface="Roboto Condensed"/>
              <a:ea typeface="Roboto Condensed"/>
              <a:cs typeface="Roboto Condensed"/>
              <a:sym typeface="Roboto Condensed"/>
            </a:endParaRPr>
          </a:p>
        </p:txBody>
      </p:sp>
      <p:sp>
        <p:nvSpPr>
          <p:cNvPr id="108" name="Google Shape;108;g35d4f3cae8c_1_155"/>
          <p:cNvSpPr txBox="1"/>
          <p:nvPr/>
        </p:nvSpPr>
        <p:spPr>
          <a:xfrm>
            <a:off x="41000" y="4656925"/>
            <a:ext cx="2367600" cy="3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FFFFFF"/>
                </a:solidFill>
                <a:latin typeface="Roboto Condensed"/>
                <a:ea typeface="Roboto Condensed"/>
                <a:cs typeface="Roboto Condensed"/>
                <a:sym typeface="Roboto Condensed"/>
              </a:rPr>
              <a:t>Fall </a:t>
            </a:r>
            <a:r>
              <a:rPr i="1" lang="en-US" sz="1800">
                <a:solidFill>
                  <a:srgbClr val="FFFFFF"/>
                </a:solidFill>
                <a:latin typeface="Roboto Condensed"/>
                <a:ea typeface="Roboto Condensed"/>
                <a:cs typeface="Roboto Condensed"/>
                <a:sym typeface="Roboto Condensed"/>
              </a:rPr>
              <a:t>2025</a:t>
            </a:r>
            <a:endParaRPr i="1" sz="1800">
              <a:solidFill>
                <a:srgbClr val="FFFFFF"/>
              </a:solidFill>
              <a:latin typeface="Roboto Condensed"/>
              <a:ea typeface="Roboto Condensed"/>
              <a:cs typeface="Roboto Condensed"/>
              <a:sym typeface="Roboto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35d4f3cae8c_1_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14" name="Google Shape;114;g35d4f3cae8c_1_75"/>
          <p:cNvSpPr txBox="1"/>
          <p:nvPr>
            <p:ph idx="2" type="sldNum"/>
          </p:nvPr>
        </p:nvSpPr>
        <p:spPr>
          <a:xfrm>
            <a:off x="8496633" y="46408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15" name="Google Shape;115;g35d4f3cae8c_1_75"/>
          <p:cNvSpPr txBox="1"/>
          <p:nvPr/>
        </p:nvSpPr>
        <p:spPr>
          <a:xfrm>
            <a:off x="18525" y="119450"/>
            <a:ext cx="2367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2000">
                <a:solidFill>
                  <a:schemeClr val="lt1"/>
                </a:solidFill>
                <a:latin typeface="Roboto Condensed"/>
                <a:ea typeface="Roboto Condensed"/>
                <a:cs typeface="Roboto Condensed"/>
                <a:sym typeface="Roboto Condensed"/>
              </a:rPr>
              <a:t>When is the law NOT Triggered?</a:t>
            </a:r>
            <a:endParaRPr i="1"/>
          </a:p>
        </p:txBody>
      </p:sp>
      <p:sp>
        <p:nvSpPr>
          <p:cNvPr id="116" name="Google Shape;116;g35d4f3cae8c_1_75"/>
          <p:cNvSpPr txBox="1"/>
          <p:nvPr/>
        </p:nvSpPr>
        <p:spPr>
          <a:xfrm>
            <a:off x="102973" y="4744995"/>
            <a:ext cx="2936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a:p>
        </p:txBody>
      </p:sp>
      <p:sp>
        <p:nvSpPr>
          <p:cNvPr id="117" name="Google Shape;117;g35d4f3cae8c_1_75"/>
          <p:cNvSpPr txBox="1"/>
          <p:nvPr/>
        </p:nvSpPr>
        <p:spPr>
          <a:xfrm>
            <a:off x="399525" y="1228100"/>
            <a:ext cx="8622900" cy="709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Roboto Condensed"/>
              <a:buAutoNum type="arabicPeriod"/>
            </a:pPr>
            <a:r>
              <a:rPr b="1" lang="en-US" sz="1800">
                <a:solidFill>
                  <a:schemeClr val="dk1"/>
                </a:solidFill>
                <a:latin typeface="Roboto Condensed"/>
                <a:ea typeface="Roboto Condensed"/>
                <a:cs typeface="Roboto Condensed"/>
                <a:sym typeface="Roboto Condensed"/>
              </a:rPr>
              <a:t>The course is not offered for credit</a:t>
            </a:r>
            <a:r>
              <a:rPr lang="en-US" sz="1800">
                <a:solidFill>
                  <a:schemeClr val="dk1"/>
                </a:solidFill>
                <a:latin typeface="Roboto Condensed"/>
                <a:ea typeface="Roboto Condensed"/>
                <a:cs typeface="Roboto Condensed"/>
                <a:sym typeface="Roboto Condensed"/>
              </a:rPr>
              <a:t> (non-credit course, “0” credit course).</a:t>
            </a:r>
            <a:endParaRPr sz="1800">
              <a:solidFill>
                <a:schemeClr val="dk1"/>
              </a:solidFill>
              <a:latin typeface="Roboto Condensed"/>
              <a:ea typeface="Roboto Condensed"/>
              <a:cs typeface="Roboto Condensed"/>
              <a:sym typeface="Roboto Condensed"/>
            </a:endParaRPr>
          </a:p>
          <a:p>
            <a:pPr indent="-342900" lvl="1" marL="914400" rtl="0" algn="l">
              <a:lnSpc>
                <a:spcPct val="115000"/>
              </a:lnSpc>
              <a:spcBef>
                <a:spcPts val="0"/>
              </a:spcBef>
              <a:spcAft>
                <a:spcPts val="0"/>
              </a:spcAft>
              <a:buClr>
                <a:schemeClr val="dk1"/>
              </a:buClr>
              <a:buSzPts val="1800"/>
              <a:buFont typeface="Roboto Condensed"/>
              <a:buAutoNum type="alphaLcPeriod"/>
            </a:pPr>
            <a:r>
              <a:rPr lang="en-US" sz="1800">
                <a:solidFill>
                  <a:schemeClr val="dk1"/>
                </a:solidFill>
                <a:latin typeface="Roboto Condensed"/>
                <a:ea typeface="Roboto Condensed"/>
                <a:cs typeface="Roboto Condensed"/>
                <a:sym typeface="Roboto Condensed"/>
              </a:rPr>
              <a:t>Idaho Code § 67-5909D defines “DEI-related courses” as only those courses “taken for credit” at the institution.</a:t>
            </a:r>
            <a:endParaRPr sz="18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100">
              <a:solidFill>
                <a:schemeClr val="dk2"/>
              </a:solidFill>
              <a:latin typeface="Roboto Condensed"/>
              <a:ea typeface="Roboto Condensed"/>
              <a:cs typeface="Roboto Condensed"/>
              <a:sym typeface="Roboto Condensed"/>
            </a:endParaRPr>
          </a:p>
        </p:txBody>
      </p:sp>
      <p:sp>
        <p:nvSpPr>
          <p:cNvPr id="118" name="Google Shape;118;g35d4f3cae8c_1_75"/>
          <p:cNvSpPr txBox="1"/>
          <p:nvPr/>
        </p:nvSpPr>
        <p:spPr>
          <a:xfrm>
            <a:off x="41000" y="4656925"/>
            <a:ext cx="2367600" cy="3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FFFFFF"/>
                </a:solidFill>
                <a:latin typeface="Roboto Condensed"/>
                <a:ea typeface="Roboto Condensed"/>
                <a:cs typeface="Roboto Condensed"/>
                <a:sym typeface="Roboto Condensed"/>
              </a:rPr>
              <a:t>Fall </a:t>
            </a:r>
            <a:r>
              <a:rPr i="1" lang="en-US" sz="1800">
                <a:solidFill>
                  <a:srgbClr val="FFFFFF"/>
                </a:solidFill>
                <a:latin typeface="Roboto Condensed"/>
                <a:ea typeface="Roboto Condensed"/>
                <a:cs typeface="Roboto Condensed"/>
                <a:sym typeface="Roboto Condensed"/>
              </a:rPr>
              <a:t>2025</a:t>
            </a:r>
            <a:endParaRPr i="1" sz="1800">
              <a:solidFill>
                <a:srgbClr val="FFFFFF"/>
              </a:solidFill>
              <a:latin typeface="Roboto Condensed"/>
              <a:ea typeface="Roboto Condensed"/>
              <a:cs typeface="Roboto Condensed"/>
              <a:sym typeface="Roboto Condensed"/>
            </a:endParaRPr>
          </a:p>
        </p:txBody>
      </p:sp>
      <p:pic>
        <p:nvPicPr>
          <p:cNvPr id="119" name="Google Shape;119;g35d4f3cae8c_1_75"/>
          <p:cNvPicPr preferRelativeResize="0"/>
          <p:nvPr/>
        </p:nvPicPr>
        <p:blipFill rotWithShape="1">
          <a:blip r:embed="rId3">
            <a:alphaModFix/>
          </a:blip>
          <a:srcRect b="47378" l="30669" r="12817" t="35098"/>
          <a:stretch/>
        </p:blipFill>
        <p:spPr>
          <a:xfrm>
            <a:off x="1097137" y="2623700"/>
            <a:ext cx="6949719" cy="1346826"/>
          </a:xfrm>
          <a:prstGeom prst="rect">
            <a:avLst/>
          </a:prstGeom>
          <a:noFill/>
          <a:ln cap="flat" cmpd="sng" w="7620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5d4f3cae8c_1_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25" name="Google Shape;125;g35d4f3cae8c_1_88"/>
          <p:cNvSpPr txBox="1"/>
          <p:nvPr>
            <p:ph idx="2" type="sldNum"/>
          </p:nvPr>
        </p:nvSpPr>
        <p:spPr>
          <a:xfrm>
            <a:off x="8496633" y="46408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26" name="Google Shape;126;g35d4f3cae8c_1_88"/>
          <p:cNvSpPr txBox="1"/>
          <p:nvPr/>
        </p:nvSpPr>
        <p:spPr>
          <a:xfrm>
            <a:off x="18525" y="119450"/>
            <a:ext cx="2367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2000">
                <a:solidFill>
                  <a:schemeClr val="lt1"/>
                </a:solidFill>
                <a:latin typeface="Roboto Condensed"/>
                <a:ea typeface="Roboto Condensed"/>
                <a:cs typeface="Roboto Condensed"/>
                <a:sym typeface="Roboto Condensed"/>
              </a:rPr>
              <a:t>When is the law NOT Triggered? (Con’t)</a:t>
            </a:r>
            <a:endParaRPr i="1"/>
          </a:p>
        </p:txBody>
      </p:sp>
      <p:sp>
        <p:nvSpPr>
          <p:cNvPr id="127" name="Google Shape;127;g35d4f3cae8c_1_88"/>
          <p:cNvSpPr txBox="1"/>
          <p:nvPr/>
        </p:nvSpPr>
        <p:spPr>
          <a:xfrm>
            <a:off x="102973" y="4744995"/>
            <a:ext cx="2936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a:p>
        </p:txBody>
      </p:sp>
      <p:sp>
        <p:nvSpPr>
          <p:cNvPr id="128" name="Google Shape;128;g35d4f3cae8c_1_88"/>
          <p:cNvSpPr txBox="1"/>
          <p:nvPr/>
        </p:nvSpPr>
        <p:spPr>
          <a:xfrm>
            <a:off x="102975" y="1075700"/>
            <a:ext cx="8919600" cy="7092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Roboto Condensed"/>
              <a:buAutoNum type="arabicPeriod" startAt="2"/>
            </a:pPr>
            <a:r>
              <a:rPr b="1" lang="en-US" sz="1600">
                <a:solidFill>
                  <a:schemeClr val="dk1"/>
                </a:solidFill>
                <a:latin typeface="Roboto Condensed"/>
                <a:ea typeface="Roboto Condensed"/>
                <a:cs typeface="Roboto Condensed"/>
                <a:sym typeface="Roboto Condensed"/>
              </a:rPr>
              <a:t>The course does not meet the threshold to qualify as “derived from” or “promot[ing] tenets or concepts of critical theory” if:</a:t>
            </a:r>
            <a:endParaRPr b="1" sz="1600">
              <a:solidFill>
                <a:schemeClr val="dk1"/>
              </a:solidFill>
              <a:latin typeface="Roboto Condensed"/>
              <a:ea typeface="Roboto Condensed"/>
              <a:cs typeface="Roboto Condensed"/>
              <a:sym typeface="Roboto Condensed"/>
            </a:endParaRPr>
          </a:p>
          <a:p>
            <a:pPr indent="0" lvl="0" marL="457200" rtl="0" algn="l">
              <a:spcBef>
                <a:spcPts val="0"/>
              </a:spcBef>
              <a:spcAft>
                <a:spcPts val="0"/>
              </a:spcAft>
              <a:buNone/>
            </a:pPr>
            <a:r>
              <a:t/>
            </a:r>
            <a:endParaRPr b="1" sz="500">
              <a:solidFill>
                <a:schemeClr val="dk1"/>
              </a:solidFill>
              <a:latin typeface="Roboto Condensed"/>
              <a:ea typeface="Roboto Condensed"/>
              <a:cs typeface="Roboto Condensed"/>
              <a:sym typeface="Roboto Condensed"/>
            </a:endParaRPr>
          </a:p>
          <a:p>
            <a:pPr indent="0" lvl="0" marL="457200" rtl="0" algn="l">
              <a:spcBef>
                <a:spcPts val="0"/>
              </a:spcBef>
              <a:spcAft>
                <a:spcPts val="0"/>
              </a:spcAft>
              <a:buNone/>
            </a:pPr>
            <a:r>
              <a:t/>
            </a:r>
            <a:endParaRPr b="1" sz="500">
              <a:solidFill>
                <a:schemeClr val="dk1"/>
              </a:solidFill>
              <a:latin typeface="Roboto Condensed"/>
              <a:ea typeface="Roboto Condensed"/>
              <a:cs typeface="Roboto Condensed"/>
              <a:sym typeface="Roboto Condensed"/>
            </a:endParaRPr>
          </a:p>
          <a:p>
            <a:pPr indent="-330200" lvl="1" marL="914400" rtl="0" algn="l">
              <a:spcBef>
                <a:spcPts val="0"/>
              </a:spcBef>
              <a:spcAft>
                <a:spcPts val="0"/>
              </a:spcAft>
              <a:buClr>
                <a:schemeClr val="dk1"/>
              </a:buClr>
              <a:buSzPts val="1600"/>
              <a:buFont typeface="Roboto Condensed"/>
              <a:buAutoNum type="alphaLcPeriod"/>
            </a:pPr>
            <a:r>
              <a:rPr b="1" lang="en-US" sz="1600">
                <a:latin typeface="Roboto Condensed"/>
                <a:ea typeface="Roboto Condensed"/>
                <a:cs typeface="Roboto Condensed"/>
                <a:sym typeface="Roboto Condensed"/>
              </a:rPr>
              <a:t>Less than 90% of the course material is focused on the Specifically Listed Concepts or works of Critical Theory (</a:t>
            </a:r>
            <a:r>
              <a:rPr b="1" lang="en-US" sz="1600">
                <a:solidFill>
                  <a:schemeClr val="dk1"/>
                </a:solidFill>
                <a:latin typeface="Roboto Condensed"/>
                <a:ea typeface="Roboto Condensed"/>
                <a:cs typeface="Roboto Condensed"/>
                <a:sym typeface="Roboto Condensed"/>
              </a:rPr>
              <a:t>see the list of theorists associated with the Frankfurt School </a:t>
            </a:r>
            <a:r>
              <a:rPr b="1" lang="en-US" sz="1600" u="sng">
                <a:solidFill>
                  <a:schemeClr val="accent5"/>
                </a:solidFill>
                <a:latin typeface="Roboto Condensed"/>
                <a:ea typeface="Roboto Condensed"/>
                <a:cs typeface="Roboto Condensed"/>
                <a:sym typeface="Roboto Condensed"/>
                <a:hlinkClick r:id="rId3">
                  <a:extLst>
                    <a:ext uri="{A12FA001-AC4F-418D-AE19-62706E023703}">
                      <ahyp:hlinkClr val="tx"/>
                    </a:ext>
                  </a:extLst>
                </a:hlinkClick>
              </a:rPr>
              <a:t>here</a:t>
            </a:r>
            <a:r>
              <a:rPr b="1" lang="en-US" sz="1600">
                <a:solidFill>
                  <a:schemeClr val="dk1"/>
                </a:solidFill>
                <a:latin typeface="Roboto Condensed"/>
                <a:ea typeface="Roboto Condensed"/>
                <a:cs typeface="Roboto Condensed"/>
                <a:sym typeface="Roboto Condensed"/>
              </a:rPr>
              <a:t>)</a:t>
            </a:r>
            <a:r>
              <a:rPr b="1" lang="en-US" sz="1600">
                <a:solidFill>
                  <a:schemeClr val="dk1"/>
                </a:solidFill>
                <a:latin typeface="Roboto Condensed"/>
                <a:ea typeface="Roboto Condensed"/>
                <a:cs typeface="Roboto Condensed"/>
                <a:sym typeface="Roboto Condensed"/>
              </a:rPr>
              <a:t>:  “</a:t>
            </a:r>
            <a:r>
              <a:rPr lang="en-US" sz="1600">
                <a:solidFill>
                  <a:schemeClr val="dk1"/>
                </a:solidFill>
                <a:latin typeface="Roboto Condensed"/>
                <a:ea typeface="Roboto Condensed"/>
                <a:cs typeface="Roboto Condensed"/>
                <a:sym typeface="Roboto Condensed"/>
              </a:rPr>
              <a:t>A course is “derived from” critical theory or the specifically listed concepts when, considering the course as a whole as designed by the faculty/instructor, the primary subject matter is drawn from, depends upon, or is fundamentally shaped by critical theory or the specifically listed concepts (e.g., </a:t>
            </a:r>
            <a:r>
              <a:rPr b="1" lang="en-US" sz="1600">
                <a:solidFill>
                  <a:srgbClr val="FF0000"/>
                </a:solidFill>
                <a:latin typeface="Roboto Condensed"/>
                <a:ea typeface="Roboto Condensed"/>
                <a:cs typeface="Roboto Condensed"/>
                <a:sym typeface="Roboto Condensed"/>
              </a:rPr>
              <a:t>90% of the course material is focused on critical theory or the specifically listed concepts</a:t>
            </a:r>
            <a:r>
              <a:rPr lang="en-US" sz="1600">
                <a:solidFill>
                  <a:schemeClr val="dk1"/>
                </a:solidFill>
                <a:latin typeface="Roboto Condensed"/>
                <a:ea typeface="Roboto Condensed"/>
                <a:cs typeface="Roboto Condensed"/>
                <a:sym typeface="Roboto Condensed"/>
              </a:rPr>
              <a:t>).”   If 90% of the course is not focused on the specifically listed </a:t>
            </a:r>
            <a:r>
              <a:rPr lang="en-US" sz="1600">
                <a:solidFill>
                  <a:schemeClr val="dk1"/>
                </a:solidFill>
                <a:latin typeface="Roboto Condensed"/>
                <a:ea typeface="Roboto Condensed"/>
                <a:cs typeface="Roboto Condensed"/>
                <a:sym typeface="Roboto Condensed"/>
              </a:rPr>
              <a:t>concepts</a:t>
            </a:r>
            <a:r>
              <a:rPr lang="en-US" sz="1600">
                <a:solidFill>
                  <a:schemeClr val="dk1"/>
                </a:solidFill>
                <a:latin typeface="Roboto Condensed"/>
                <a:ea typeface="Roboto Condensed"/>
                <a:cs typeface="Roboto Condensed"/>
                <a:sym typeface="Roboto Condensed"/>
              </a:rPr>
              <a:t> or the works of Critical Theory associated with the Frankfurt School theorists, it does not meet the threshold to trigger the law according to the guidance we have received.</a:t>
            </a:r>
            <a:endParaRPr sz="1600">
              <a:solidFill>
                <a:schemeClr val="dk1"/>
              </a:solidFill>
              <a:latin typeface="Roboto Condensed"/>
              <a:ea typeface="Roboto Condensed"/>
              <a:cs typeface="Roboto Condensed"/>
              <a:sym typeface="Roboto Condensed"/>
            </a:endParaRPr>
          </a:p>
          <a:p>
            <a:pPr indent="0" lvl="0" marL="914400" rtl="0" algn="l">
              <a:spcBef>
                <a:spcPts val="0"/>
              </a:spcBef>
              <a:spcAft>
                <a:spcPts val="0"/>
              </a:spcAft>
              <a:buNone/>
            </a:pPr>
            <a:r>
              <a:t/>
            </a:r>
            <a:endParaRPr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0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600">
              <a:solidFill>
                <a:schemeClr val="dk1"/>
              </a:solidFill>
              <a:latin typeface="Roboto Condensed"/>
              <a:ea typeface="Roboto Condensed"/>
              <a:cs typeface="Roboto Condensed"/>
              <a:sym typeface="Roboto Condensed"/>
            </a:endParaRPr>
          </a:p>
        </p:txBody>
      </p:sp>
      <p:sp>
        <p:nvSpPr>
          <p:cNvPr id="129" name="Google Shape;129;g35d4f3cae8c_1_88"/>
          <p:cNvSpPr txBox="1"/>
          <p:nvPr/>
        </p:nvSpPr>
        <p:spPr>
          <a:xfrm>
            <a:off x="41000" y="4656925"/>
            <a:ext cx="2367600" cy="3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FFFFFF"/>
                </a:solidFill>
                <a:latin typeface="Roboto Condensed"/>
                <a:ea typeface="Roboto Condensed"/>
                <a:cs typeface="Roboto Condensed"/>
                <a:sym typeface="Roboto Condensed"/>
              </a:rPr>
              <a:t>Fall </a:t>
            </a:r>
            <a:r>
              <a:rPr i="1" lang="en-US" sz="1800">
                <a:solidFill>
                  <a:srgbClr val="FFFFFF"/>
                </a:solidFill>
                <a:latin typeface="Roboto Condensed"/>
                <a:ea typeface="Roboto Condensed"/>
                <a:cs typeface="Roboto Condensed"/>
                <a:sym typeface="Roboto Condensed"/>
              </a:rPr>
              <a:t>2025</a:t>
            </a:r>
            <a:endParaRPr i="1" sz="1800">
              <a:solidFill>
                <a:srgbClr val="FFFFFF"/>
              </a:solidFill>
              <a:latin typeface="Roboto Condensed"/>
              <a:ea typeface="Roboto Condensed"/>
              <a:cs typeface="Roboto Condensed"/>
              <a:sym typeface="Roboto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5d4f3cae8c_1_1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35" name="Google Shape;135;g35d4f3cae8c_1_121"/>
          <p:cNvSpPr txBox="1"/>
          <p:nvPr>
            <p:ph idx="2" type="sldNum"/>
          </p:nvPr>
        </p:nvSpPr>
        <p:spPr>
          <a:xfrm>
            <a:off x="8496633" y="46408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36" name="Google Shape;136;g35d4f3cae8c_1_121"/>
          <p:cNvSpPr txBox="1"/>
          <p:nvPr/>
        </p:nvSpPr>
        <p:spPr>
          <a:xfrm>
            <a:off x="18525" y="119450"/>
            <a:ext cx="2367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2000">
                <a:solidFill>
                  <a:schemeClr val="lt1"/>
                </a:solidFill>
                <a:latin typeface="Roboto Condensed"/>
                <a:ea typeface="Roboto Condensed"/>
                <a:cs typeface="Roboto Condensed"/>
                <a:sym typeface="Roboto Condensed"/>
              </a:rPr>
              <a:t>When is the law NOT Triggered? (Con’t)</a:t>
            </a:r>
            <a:endParaRPr i="1"/>
          </a:p>
        </p:txBody>
      </p:sp>
      <p:sp>
        <p:nvSpPr>
          <p:cNvPr id="137" name="Google Shape;137;g35d4f3cae8c_1_121"/>
          <p:cNvSpPr txBox="1"/>
          <p:nvPr/>
        </p:nvSpPr>
        <p:spPr>
          <a:xfrm>
            <a:off x="102973" y="4744995"/>
            <a:ext cx="2936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a:p>
        </p:txBody>
      </p:sp>
      <p:sp>
        <p:nvSpPr>
          <p:cNvPr id="138" name="Google Shape;138;g35d4f3cae8c_1_121"/>
          <p:cNvSpPr txBox="1"/>
          <p:nvPr/>
        </p:nvSpPr>
        <p:spPr>
          <a:xfrm>
            <a:off x="102975" y="999500"/>
            <a:ext cx="8919600" cy="7092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Roboto Condensed"/>
              <a:buAutoNum type="arabicPeriod" startAt="2"/>
            </a:pPr>
            <a:r>
              <a:rPr b="1" lang="en-US" sz="1600">
                <a:solidFill>
                  <a:schemeClr val="dk1"/>
                </a:solidFill>
                <a:latin typeface="Roboto Condensed"/>
                <a:ea typeface="Roboto Condensed"/>
                <a:cs typeface="Roboto Condensed"/>
                <a:sym typeface="Roboto Condensed"/>
              </a:rPr>
              <a:t>The course does not meet the threshold to qualify as “derived from” or “promot[ing] tenets or concepts of critical theory” if the course does not:</a:t>
            </a:r>
            <a:endParaRPr b="1" sz="400">
              <a:solidFill>
                <a:schemeClr val="dk1"/>
              </a:solidFill>
              <a:latin typeface="Roboto Condensed"/>
              <a:ea typeface="Roboto Condensed"/>
              <a:cs typeface="Roboto Condensed"/>
              <a:sym typeface="Roboto Condensed"/>
            </a:endParaRPr>
          </a:p>
          <a:p>
            <a:pPr indent="0" lvl="0" marL="457200" rtl="0" algn="l">
              <a:spcBef>
                <a:spcPts val="0"/>
              </a:spcBef>
              <a:spcAft>
                <a:spcPts val="0"/>
              </a:spcAft>
              <a:buNone/>
            </a:pPr>
            <a:r>
              <a:t/>
            </a:r>
            <a:endParaRPr b="1" sz="400">
              <a:solidFill>
                <a:schemeClr val="dk1"/>
              </a:solidFill>
              <a:latin typeface="Roboto Condensed"/>
              <a:ea typeface="Roboto Condensed"/>
              <a:cs typeface="Roboto Condensed"/>
              <a:sym typeface="Roboto Condensed"/>
            </a:endParaRPr>
          </a:p>
          <a:p>
            <a:pPr indent="-330200" lvl="1" marL="914400" rtl="0" algn="l">
              <a:spcBef>
                <a:spcPts val="0"/>
              </a:spcBef>
              <a:spcAft>
                <a:spcPts val="0"/>
              </a:spcAft>
              <a:buClr>
                <a:schemeClr val="dk1"/>
              </a:buClr>
              <a:buSzPts val="1600"/>
              <a:buFont typeface="Roboto Condensed"/>
              <a:buAutoNum type="alphaLcPeriod" startAt="2"/>
            </a:pPr>
            <a:r>
              <a:rPr b="1" lang="en-US" sz="1600">
                <a:solidFill>
                  <a:schemeClr val="dk1"/>
                </a:solidFill>
                <a:latin typeface="Roboto Condensed"/>
                <a:ea typeface="Roboto Condensed"/>
                <a:cs typeface="Roboto Condensed"/>
                <a:sym typeface="Roboto Condensed"/>
              </a:rPr>
              <a:t>Adopt/Advocate for </a:t>
            </a:r>
            <a:r>
              <a:rPr b="1" lang="en-US" sz="1600">
                <a:solidFill>
                  <a:schemeClr val="dk1"/>
                </a:solidFill>
                <a:latin typeface="Roboto Condensed"/>
                <a:ea typeface="Roboto Condensed"/>
                <a:cs typeface="Roboto Condensed"/>
                <a:sym typeface="Roboto Condensed"/>
              </a:rPr>
              <a:t>Specifically Listed Concepts or Critical Theory as: </a:t>
            </a:r>
            <a:r>
              <a:rPr lang="en-US" sz="1600">
                <a:solidFill>
                  <a:schemeClr val="dk1"/>
                </a:solidFill>
                <a:latin typeface="Roboto Condensed"/>
                <a:ea typeface="Roboto Condensed"/>
                <a:cs typeface="Roboto Condensed"/>
                <a:sym typeface="Roboto Condensed"/>
              </a:rPr>
              <a:t>“</a:t>
            </a:r>
            <a:r>
              <a:rPr b="1" lang="en-US" sz="1600" u="sng">
                <a:solidFill>
                  <a:srgbClr val="FF0000"/>
                </a:solidFill>
                <a:latin typeface="Roboto Condensed"/>
                <a:ea typeface="Roboto Condensed"/>
                <a:cs typeface="Roboto Condensed"/>
                <a:sym typeface="Roboto Condensed"/>
                <a:hlinkClick r:id="rId3">
                  <a:extLst>
                    <a:ext uri="{A12FA001-AC4F-418D-AE19-62706E023703}">
                      <ahyp:hlinkClr val="tx"/>
                    </a:ext>
                  </a:extLst>
                </a:hlinkClick>
              </a:rPr>
              <a:t>normative truths</a:t>
            </a:r>
            <a:r>
              <a:rPr b="1" lang="en-US" sz="1600">
                <a:solidFill>
                  <a:srgbClr val="FF0000"/>
                </a:solidFill>
                <a:latin typeface="Roboto Condensed"/>
                <a:ea typeface="Roboto Condensed"/>
                <a:cs typeface="Roboto Condensed"/>
                <a:sym typeface="Roboto Condensed"/>
              </a:rPr>
              <a:t>, rather than merely analyzing or discussing them in an academic or critical context</a:t>
            </a:r>
            <a:r>
              <a:rPr lang="en-US" sz="1600">
                <a:solidFill>
                  <a:schemeClr val="dk1"/>
                </a:solidFill>
                <a:latin typeface="Roboto Condensed"/>
                <a:ea typeface="Roboto Condensed"/>
                <a:cs typeface="Roboto Condensed"/>
                <a:sym typeface="Roboto Condensed"/>
              </a:rPr>
              <a:t>.”</a:t>
            </a:r>
            <a:r>
              <a:rPr b="1" lang="en-US" sz="1600">
                <a:solidFill>
                  <a:schemeClr val="dk1"/>
                </a:solidFill>
                <a:latin typeface="Roboto Condensed"/>
                <a:ea typeface="Roboto Condensed"/>
                <a:cs typeface="Roboto Condensed"/>
                <a:sym typeface="Roboto Condensed"/>
              </a:rPr>
              <a:t> </a:t>
            </a:r>
            <a:r>
              <a:rPr lang="en-US" sz="1600">
                <a:solidFill>
                  <a:schemeClr val="dk1"/>
                </a:solidFill>
                <a:latin typeface="Roboto Condensed"/>
                <a:ea typeface="Roboto Condensed"/>
                <a:cs typeface="Roboto Condensed"/>
                <a:sym typeface="Roboto Condensed"/>
              </a:rPr>
              <a:t>(This is what constitutes a methodology “derived from” theory or concepts of legislative concern). </a:t>
            </a:r>
            <a:r>
              <a:rPr b="1" lang="en-US" sz="1600">
                <a:solidFill>
                  <a:schemeClr val="dk1"/>
                </a:solidFill>
                <a:latin typeface="Roboto Condensed"/>
                <a:ea typeface="Roboto Condensed"/>
                <a:cs typeface="Roboto Condensed"/>
                <a:sym typeface="Roboto Condensed"/>
              </a:rPr>
              <a:t> </a:t>
            </a:r>
            <a:endParaRPr b="1" sz="400">
              <a:solidFill>
                <a:schemeClr val="dk1"/>
              </a:solidFill>
              <a:latin typeface="Roboto Condensed"/>
              <a:ea typeface="Roboto Condensed"/>
              <a:cs typeface="Roboto Condensed"/>
              <a:sym typeface="Roboto Condensed"/>
            </a:endParaRPr>
          </a:p>
          <a:p>
            <a:pPr indent="0" lvl="0" marL="914400" rtl="0" algn="l">
              <a:spcBef>
                <a:spcPts val="0"/>
              </a:spcBef>
              <a:spcAft>
                <a:spcPts val="0"/>
              </a:spcAft>
              <a:buNone/>
            </a:pPr>
            <a:r>
              <a:t/>
            </a:r>
            <a:endParaRPr b="1" sz="400">
              <a:solidFill>
                <a:schemeClr val="dk1"/>
              </a:solidFill>
              <a:latin typeface="Roboto Condensed"/>
              <a:ea typeface="Roboto Condensed"/>
              <a:cs typeface="Roboto Condensed"/>
              <a:sym typeface="Roboto Condensed"/>
            </a:endParaRPr>
          </a:p>
          <a:p>
            <a:pPr indent="-330200" lvl="1" marL="914400" rtl="0" algn="l">
              <a:spcBef>
                <a:spcPts val="0"/>
              </a:spcBef>
              <a:spcAft>
                <a:spcPts val="0"/>
              </a:spcAft>
              <a:buClr>
                <a:schemeClr val="dk1"/>
              </a:buClr>
              <a:buSzPts val="1600"/>
              <a:buFont typeface="Roboto Condensed"/>
              <a:buAutoNum type="alphaLcPeriod" startAt="2"/>
            </a:pPr>
            <a:r>
              <a:rPr b="1" lang="en-US" sz="1600">
                <a:solidFill>
                  <a:schemeClr val="dk1"/>
                </a:solidFill>
                <a:latin typeface="Roboto Condensed"/>
                <a:ea typeface="Roboto Condensed"/>
                <a:cs typeface="Roboto Condensed"/>
                <a:sym typeface="Roboto Condensed"/>
              </a:rPr>
              <a:t>Promote, i.e., </a:t>
            </a:r>
            <a:r>
              <a:rPr b="1" lang="en-US" sz="1600">
                <a:solidFill>
                  <a:srgbClr val="FF0000"/>
                </a:solidFill>
                <a:latin typeface="Roboto Condensed"/>
                <a:ea typeface="Roboto Condensed"/>
                <a:cs typeface="Roboto Condensed"/>
                <a:sym typeface="Roboto Condensed"/>
              </a:rPr>
              <a:t>actively encourage students to personally affirm, adopt or adhere to the identified concepts</a:t>
            </a:r>
            <a:r>
              <a:rPr lang="en-US" sz="1600">
                <a:solidFill>
                  <a:schemeClr val="dk1"/>
                </a:solidFill>
                <a:latin typeface="Roboto Condensed"/>
                <a:ea typeface="Roboto Condensed"/>
                <a:cs typeface="Roboto Condensed"/>
                <a:sym typeface="Roboto Condensed"/>
              </a:rPr>
              <a:t>. Requiring students to “affirm, adopt or adhere” to the identified concepts would also </a:t>
            </a:r>
            <a:r>
              <a:rPr b="1" lang="en-US" sz="1600">
                <a:solidFill>
                  <a:schemeClr val="dk1"/>
                </a:solidFill>
                <a:latin typeface="Roboto Condensed"/>
                <a:ea typeface="Roboto Condensed"/>
                <a:cs typeface="Roboto Condensed"/>
                <a:sym typeface="Roboto Condensed"/>
              </a:rPr>
              <a:t>violate existing Board Policy III.B</a:t>
            </a:r>
            <a:r>
              <a:rPr lang="en-US" sz="1600">
                <a:solidFill>
                  <a:schemeClr val="dk1"/>
                </a:solidFill>
                <a:latin typeface="Roboto Condensed"/>
                <a:ea typeface="Roboto Condensed"/>
                <a:cs typeface="Roboto Condensed"/>
                <a:sym typeface="Roboto Condensed"/>
              </a:rPr>
              <a:t>. (“students may not be directed or otherwise compelled to personally affirm, adopt, or adhere to any particular political, religious, or philosophical tenet or ideology”) and Idaho Code § 33-138. Applying the guidance provided by the Attorney General in the context of the No Public Funds for Abortion Act, Chapter 87, Title 18, Idaho Code, </a:t>
            </a:r>
            <a:r>
              <a:rPr b="1" lang="en-US" sz="1600">
                <a:solidFill>
                  <a:schemeClr val="dk1"/>
                </a:solidFill>
                <a:latin typeface="Roboto Condensed"/>
                <a:ea typeface="Roboto Condensed"/>
                <a:cs typeface="Roboto Condensed"/>
                <a:sym typeface="Roboto Condensed"/>
              </a:rPr>
              <a:t>“The plain meaning of these terms [promote] do not prohibit professors from speaking on [specified topics] in their teaching and scholarship even if that teaching or scholarship could be viewed as supporting [the topic]</a:t>
            </a:r>
            <a:r>
              <a:rPr lang="en-US" sz="1600">
                <a:solidFill>
                  <a:schemeClr val="dk1"/>
                </a:solidFill>
                <a:latin typeface="Roboto Condensed"/>
                <a:ea typeface="Roboto Condensed"/>
                <a:cs typeface="Roboto Condensed"/>
                <a:sym typeface="Roboto Condensed"/>
              </a:rPr>
              <a:t>.” AG Opinion 23-4, page 7.”</a:t>
            </a:r>
            <a:endParaRPr sz="1600">
              <a:solidFill>
                <a:schemeClr val="dk1"/>
              </a:solidFill>
              <a:latin typeface="Roboto Condensed"/>
              <a:ea typeface="Roboto Condensed"/>
              <a:cs typeface="Roboto Condensed"/>
              <a:sym typeface="Roboto Condensed"/>
            </a:endParaRPr>
          </a:p>
          <a:p>
            <a:pPr indent="0" lvl="0" marL="914400" rtl="0" algn="l">
              <a:spcBef>
                <a:spcPts val="0"/>
              </a:spcBef>
              <a:spcAft>
                <a:spcPts val="0"/>
              </a:spcAft>
              <a:buNone/>
            </a:pPr>
            <a:r>
              <a:t/>
            </a:r>
            <a:endParaRPr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0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600">
              <a:solidFill>
                <a:schemeClr val="dk1"/>
              </a:solidFill>
              <a:latin typeface="Roboto Condensed"/>
              <a:ea typeface="Roboto Condensed"/>
              <a:cs typeface="Roboto Condensed"/>
              <a:sym typeface="Roboto Condensed"/>
            </a:endParaRPr>
          </a:p>
        </p:txBody>
      </p:sp>
      <p:sp>
        <p:nvSpPr>
          <p:cNvPr id="139" name="Google Shape;139;g35d4f3cae8c_1_121"/>
          <p:cNvSpPr txBox="1"/>
          <p:nvPr/>
        </p:nvSpPr>
        <p:spPr>
          <a:xfrm>
            <a:off x="41000" y="4656925"/>
            <a:ext cx="2367600" cy="3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FFFFFF"/>
                </a:solidFill>
                <a:latin typeface="Roboto Condensed"/>
                <a:ea typeface="Roboto Condensed"/>
                <a:cs typeface="Roboto Condensed"/>
                <a:sym typeface="Roboto Condensed"/>
              </a:rPr>
              <a:t>Fall </a:t>
            </a:r>
            <a:r>
              <a:rPr i="1" lang="en-US" sz="1800">
                <a:solidFill>
                  <a:srgbClr val="FFFFFF"/>
                </a:solidFill>
                <a:latin typeface="Roboto Condensed"/>
                <a:ea typeface="Roboto Condensed"/>
                <a:cs typeface="Roboto Condensed"/>
                <a:sym typeface="Roboto Condensed"/>
              </a:rPr>
              <a:t>2025</a:t>
            </a:r>
            <a:endParaRPr i="1" sz="1800">
              <a:solidFill>
                <a:srgbClr val="FFFFFF"/>
              </a:solidFill>
              <a:latin typeface="Roboto Condensed"/>
              <a:ea typeface="Roboto Condensed"/>
              <a:cs typeface="Roboto Condensed"/>
              <a:sym typeface="Roboto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5d4f3cae8c_1_1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45" name="Google Shape;145;g35d4f3cae8c_1_111"/>
          <p:cNvSpPr txBox="1"/>
          <p:nvPr>
            <p:ph idx="2" type="sldNum"/>
          </p:nvPr>
        </p:nvSpPr>
        <p:spPr>
          <a:xfrm>
            <a:off x="8496633" y="46408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46" name="Google Shape;146;g35d4f3cae8c_1_111"/>
          <p:cNvSpPr txBox="1"/>
          <p:nvPr/>
        </p:nvSpPr>
        <p:spPr>
          <a:xfrm>
            <a:off x="18525" y="119450"/>
            <a:ext cx="2367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sz="2000">
                <a:solidFill>
                  <a:schemeClr val="lt1"/>
                </a:solidFill>
                <a:latin typeface="Roboto Condensed"/>
                <a:ea typeface="Roboto Condensed"/>
                <a:cs typeface="Roboto Condensed"/>
                <a:sym typeface="Roboto Condensed"/>
              </a:rPr>
              <a:t>When is the law NOT Triggered? (Con’t)</a:t>
            </a:r>
            <a:endParaRPr i="1"/>
          </a:p>
        </p:txBody>
      </p:sp>
      <p:sp>
        <p:nvSpPr>
          <p:cNvPr id="147" name="Google Shape;147;g35d4f3cae8c_1_111"/>
          <p:cNvSpPr txBox="1"/>
          <p:nvPr/>
        </p:nvSpPr>
        <p:spPr>
          <a:xfrm>
            <a:off x="102973" y="4744995"/>
            <a:ext cx="2936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a:p>
        </p:txBody>
      </p:sp>
      <p:sp>
        <p:nvSpPr>
          <p:cNvPr id="148" name="Google Shape;148;g35d4f3cae8c_1_111"/>
          <p:cNvSpPr txBox="1"/>
          <p:nvPr/>
        </p:nvSpPr>
        <p:spPr>
          <a:xfrm>
            <a:off x="102975" y="999500"/>
            <a:ext cx="8919600" cy="7092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Roboto Condensed"/>
              <a:buAutoNum type="arabicPeriod" startAt="3"/>
            </a:pPr>
            <a:r>
              <a:rPr b="1" lang="en-US" sz="1600">
                <a:solidFill>
                  <a:schemeClr val="dk1"/>
                </a:solidFill>
                <a:latin typeface="Roboto Condensed"/>
                <a:ea typeface="Roboto Condensed"/>
                <a:cs typeface="Roboto Condensed"/>
                <a:sym typeface="Roboto Condensed"/>
              </a:rPr>
              <a:t>When t</a:t>
            </a:r>
            <a:r>
              <a:rPr b="1" lang="en-US" sz="1600">
                <a:solidFill>
                  <a:schemeClr val="dk1"/>
                </a:solidFill>
                <a:latin typeface="Roboto Condensed"/>
                <a:ea typeface="Roboto Condensed"/>
                <a:cs typeface="Roboto Condensed"/>
                <a:sym typeface="Roboto Condensed"/>
              </a:rPr>
              <a:t>he course is required to earn the degree/certificate/credential but there is an alternative course that doesn’t trigger the law that could be taken at some point to fill the requirement.</a:t>
            </a:r>
            <a:endParaRPr b="1" sz="400">
              <a:solidFill>
                <a:schemeClr val="dk1"/>
              </a:solidFill>
              <a:latin typeface="Roboto Condensed"/>
              <a:ea typeface="Roboto Condensed"/>
              <a:cs typeface="Roboto Condensed"/>
              <a:sym typeface="Roboto Condensed"/>
            </a:endParaRPr>
          </a:p>
          <a:p>
            <a:pPr indent="-254000" lvl="0" marL="457200" rtl="0" algn="l">
              <a:spcBef>
                <a:spcPts val="0"/>
              </a:spcBef>
              <a:spcAft>
                <a:spcPts val="0"/>
              </a:spcAft>
              <a:buClr>
                <a:schemeClr val="dk1"/>
              </a:buClr>
              <a:buSzPts val="400"/>
              <a:buFont typeface="Roboto Condensed"/>
              <a:buAutoNum type="arabicPeriod" startAt="3"/>
            </a:pPr>
            <a:r>
              <a:t/>
            </a:r>
            <a:endParaRPr b="1" sz="400">
              <a:solidFill>
                <a:schemeClr val="dk1"/>
              </a:solidFill>
              <a:latin typeface="Roboto Condensed"/>
              <a:ea typeface="Roboto Condensed"/>
              <a:cs typeface="Roboto Condensed"/>
              <a:sym typeface="Roboto Condensed"/>
            </a:endParaRPr>
          </a:p>
          <a:p>
            <a:pPr indent="-330200" lvl="1" marL="914400" rtl="0" algn="l">
              <a:spcBef>
                <a:spcPts val="0"/>
              </a:spcBef>
              <a:spcAft>
                <a:spcPts val="0"/>
              </a:spcAft>
              <a:buClr>
                <a:schemeClr val="dk1"/>
              </a:buClr>
              <a:buSzPts val="1600"/>
              <a:buFont typeface="Roboto Condensed"/>
              <a:buAutoNum type="alphaLcPeriod"/>
            </a:pPr>
            <a:r>
              <a:rPr lang="en-US" sz="1600">
                <a:solidFill>
                  <a:schemeClr val="dk1"/>
                </a:solidFill>
                <a:latin typeface="Roboto Condensed"/>
                <a:ea typeface="Roboto Condensed"/>
                <a:cs typeface="Roboto Condensed"/>
                <a:sym typeface="Roboto Condensed"/>
              </a:rPr>
              <a:t>“‘Compelled’ or ‘required’ are not defined by Idaho Code § 67-5909D. A course is either compelled or required when necessary to complete a Program. </a:t>
            </a:r>
            <a:r>
              <a:rPr i="1" lang="en-US" sz="1600">
                <a:solidFill>
                  <a:schemeClr val="dk1"/>
                </a:solidFill>
                <a:latin typeface="Roboto Condensed"/>
                <a:ea typeface="Roboto Condensed"/>
                <a:cs typeface="Roboto Condensed"/>
                <a:sym typeface="Roboto Condensed"/>
              </a:rPr>
              <a:t>If two or more courses meet a Program requirement, and at least one of the courses is not a ‘DEI-related course,’ then the DEI-related course is not considered to be ‘compelled’ or ‘required’ to complete that Program</a:t>
            </a:r>
            <a:r>
              <a:rPr lang="en-US" sz="1600">
                <a:solidFill>
                  <a:schemeClr val="dk1"/>
                </a:solidFill>
                <a:latin typeface="Roboto Condensed"/>
                <a:ea typeface="Roboto Condensed"/>
                <a:cs typeface="Roboto Condensed"/>
                <a:sym typeface="Roboto Condensed"/>
              </a:rPr>
              <a:t>.”  These are commonly called “restricted electives.”</a:t>
            </a:r>
            <a:endParaRPr sz="1600">
              <a:solidFill>
                <a:schemeClr val="dk1"/>
              </a:solidFill>
              <a:highlight>
                <a:schemeClr val="accent6"/>
              </a:highlight>
              <a:latin typeface="Roboto Condensed"/>
              <a:ea typeface="Roboto Condensed"/>
              <a:cs typeface="Roboto Condensed"/>
              <a:sym typeface="Roboto Condensed"/>
            </a:endParaRPr>
          </a:p>
          <a:p>
            <a:pPr indent="0" lvl="0" marL="0" rtl="0" algn="l">
              <a:spcBef>
                <a:spcPts val="0"/>
              </a:spcBef>
              <a:spcAft>
                <a:spcPts val="0"/>
              </a:spcAft>
              <a:buNone/>
            </a:pPr>
            <a:r>
              <a:t/>
            </a:r>
            <a:endParaRPr sz="10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6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sz="1600">
              <a:solidFill>
                <a:schemeClr val="dk1"/>
              </a:solidFill>
              <a:latin typeface="Roboto Condensed"/>
              <a:ea typeface="Roboto Condensed"/>
              <a:cs typeface="Roboto Condensed"/>
              <a:sym typeface="Roboto Condensed"/>
            </a:endParaRPr>
          </a:p>
        </p:txBody>
      </p:sp>
      <p:sp>
        <p:nvSpPr>
          <p:cNvPr id="149" name="Google Shape;149;g35d4f3cae8c_1_111"/>
          <p:cNvSpPr txBox="1"/>
          <p:nvPr/>
        </p:nvSpPr>
        <p:spPr>
          <a:xfrm>
            <a:off x="41000" y="4656925"/>
            <a:ext cx="2367600" cy="3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FFFFFF"/>
                </a:solidFill>
                <a:latin typeface="Roboto Condensed"/>
                <a:ea typeface="Roboto Condensed"/>
                <a:cs typeface="Roboto Condensed"/>
                <a:sym typeface="Roboto Condensed"/>
              </a:rPr>
              <a:t>Fall </a:t>
            </a:r>
            <a:r>
              <a:rPr i="1" lang="en-US" sz="1800">
                <a:solidFill>
                  <a:srgbClr val="FFFFFF"/>
                </a:solidFill>
                <a:latin typeface="Roboto Condensed"/>
                <a:ea typeface="Roboto Condensed"/>
                <a:cs typeface="Roboto Condensed"/>
                <a:sym typeface="Roboto Condensed"/>
              </a:rPr>
              <a:t>2025</a:t>
            </a:r>
            <a:endParaRPr i="1" sz="1800">
              <a:solidFill>
                <a:srgbClr val="FFFFFF"/>
              </a:solidFill>
              <a:latin typeface="Roboto Condensed"/>
              <a:ea typeface="Roboto Condensed"/>
              <a:cs typeface="Roboto Condensed"/>
              <a:sym typeface="Roboto Condensed"/>
            </a:endParaRPr>
          </a:p>
        </p:txBody>
      </p:sp>
      <p:pic>
        <p:nvPicPr>
          <p:cNvPr id="150" name="Google Shape;150;g35d4f3cae8c_1_111"/>
          <p:cNvPicPr preferRelativeResize="0"/>
          <p:nvPr/>
        </p:nvPicPr>
        <p:blipFill rotWithShape="1">
          <a:blip r:embed="rId3">
            <a:alphaModFix/>
          </a:blip>
          <a:srcRect b="11362" l="32028" r="14555" t="64655"/>
          <a:stretch/>
        </p:blipFill>
        <p:spPr>
          <a:xfrm>
            <a:off x="1541988" y="2912150"/>
            <a:ext cx="6060027" cy="1700400"/>
          </a:xfrm>
          <a:prstGeom prst="rect">
            <a:avLst/>
          </a:prstGeom>
          <a:noFill/>
          <a:ln cap="flat" cmpd="sng" w="38100">
            <a:solidFill>
              <a:schemeClr val="dk2"/>
            </a:solidFill>
            <a:prstDash val="solid"/>
            <a:round/>
            <a:headEnd len="sm" w="sm" type="none"/>
            <a:tailEnd len="sm" w="sm" type="none"/>
          </a:ln>
        </p:spPr>
      </p:pic>
      <p:sp>
        <p:nvSpPr>
          <p:cNvPr id="151" name="Google Shape;151;g35d4f3cae8c_1_111"/>
          <p:cNvSpPr/>
          <p:nvPr/>
        </p:nvSpPr>
        <p:spPr>
          <a:xfrm>
            <a:off x="4760075" y="3283100"/>
            <a:ext cx="2427600" cy="11778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Cody Fitch</dc:creator>
</cp:coreProperties>
</file>