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4"/>
  </p:sldMasterIdLst>
  <p:notesMasterIdLst>
    <p:notesMasterId r:id="rId21"/>
  </p:notesMasterIdLst>
  <p:sldIdLst>
    <p:sldId id="256" r:id="rId5"/>
    <p:sldId id="273" r:id="rId6"/>
    <p:sldId id="257" r:id="rId7"/>
    <p:sldId id="258" r:id="rId8"/>
    <p:sldId id="263" r:id="rId9"/>
    <p:sldId id="259" r:id="rId10"/>
    <p:sldId id="272" r:id="rId11"/>
    <p:sldId id="260" r:id="rId12"/>
    <p:sldId id="261" r:id="rId13"/>
    <p:sldId id="267" r:id="rId14"/>
    <p:sldId id="264" r:id="rId15"/>
    <p:sldId id="266" r:id="rId16"/>
    <p:sldId id="265" r:id="rId17"/>
    <p:sldId id="268" r:id="rId18"/>
    <p:sldId id="262" r:id="rId19"/>
    <p:sldId id="27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Roboto Slab"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F37920"/>
    <a:srgbClr val="F8AE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47"/>
    <p:restoredTop sz="94679"/>
  </p:normalViewPr>
  <p:slideViewPr>
    <p:cSldViewPr snapToGrid="0">
      <p:cViewPr varScale="1">
        <p:scale>
          <a:sx n="78" d="100"/>
          <a:sy n="78" d="100"/>
        </p:scale>
        <p:origin x="10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 name="Google Shape;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75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2117558" y="3869357"/>
            <a:ext cx="9529010" cy="19891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oboto Slab"/>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2117558" y="6073541"/>
            <a:ext cx="9529010" cy="56067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002054" y="365125"/>
            <a:ext cx="96541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body" idx="1"/>
          </p:nvPr>
        </p:nvSpPr>
        <p:spPr>
          <a:xfrm>
            <a:off x="2002054" y="1825625"/>
            <a:ext cx="9654140" cy="48094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002054" y="365125"/>
            <a:ext cx="96541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2002054" y="1825625"/>
            <a:ext cx="4523874" cy="47388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body" idx="2"/>
          </p:nvPr>
        </p:nvSpPr>
        <p:spPr>
          <a:xfrm>
            <a:off x="6670306" y="1825625"/>
            <a:ext cx="4985887" cy="47388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2002054" y="365125"/>
            <a:ext cx="96541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992429" y="457200"/>
            <a:ext cx="337846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Slab"/>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5568199" y="457200"/>
            <a:ext cx="6172200" cy="612648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6" name="Google Shape;26;p6"/>
          <p:cNvSpPr txBox="1">
            <a:spLocks noGrp="1"/>
          </p:cNvSpPr>
          <p:nvPr>
            <p:ph type="body" idx="2"/>
          </p:nvPr>
        </p:nvSpPr>
        <p:spPr>
          <a:xfrm>
            <a:off x="1992429" y="2057400"/>
            <a:ext cx="337846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002054" y="365125"/>
            <a:ext cx="965414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Slab"/>
              <a:buNone/>
              <a:defRPr sz="4400" b="1" i="0" u="none" strike="noStrike" cap="non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002054" y="1825625"/>
            <a:ext cx="9654140" cy="48094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p:nvPr/>
        </p:nvSpPr>
        <p:spPr>
          <a:xfrm>
            <a:off x="0" y="-126"/>
            <a:ext cx="1817482" cy="6868135"/>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Roboto"/>
              <a:ea typeface="Roboto"/>
              <a:cs typeface="Roboto"/>
              <a:sym typeface="Roboto"/>
            </a:endParaRPr>
          </a:p>
        </p:txBody>
      </p:sp>
      <p:pic>
        <p:nvPicPr>
          <p:cNvPr id="9" name="Google Shape;9;p1"/>
          <p:cNvPicPr preferRelativeResize="0"/>
          <p:nvPr/>
        </p:nvPicPr>
        <p:blipFill rotWithShape="1">
          <a:blip r:embed="rId8">
            <a:alphaModFix/>
          </a:blip>
          <a:srcRect/>
          <a:stretch/>
        </p:blipFill>
        <p:spPr>
          <a:xfrm>
            <a:off x="255689" y="222971"/>
            <a:ext cx="1313919" cy="1975699"/>
          </a:xfrm>
          <a:prstGeom prst="rect">
            <a:avLst/>
          </a:prstGeom>
          <a:noFill/>
          <a:ln>
            <a:noFill/>
          </a:ln>
        </p:spPr>
      </p:pic>
      <p:pic>
        <p:nvPicPr>
          <p:cNvPr id="10" name="Google Shape;10;p1"/>
          <p:cNvPicPr preferRelativeResize="0"/>
          <p:nvPr/>
        </p:nvPicPr>
        <p:blipFill rotWithShape="1">
          <a:blip r:embed="rId9">
            <a:alphaModFix/>
          </a:blip>
          <a:srcRect/>
          <a:stretch/>
        </p:blipFill>
        <p:spPr>
          <a:xfrm>
            <a:off x="433087" y="6205287"/>
            <a:ext cx="951307" cy="42974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forms/d/e/1FAIpQLSdQKMXedNsJSgXf_5-BhCmmgD8oK3E8pJUdrseCtBtOR8rX_A/viewform?usp=dialog" TargetMode="External"/><Relationship Id="rId2" Type="http://schemas.openxmlformats.org/officeDocument/2006/relationships/hyperlink" Target="https://www.isu.edu/learning/"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docs.google.com/document/d/1WZrBC-hlE5caR7zjnWP9PrDQvtUF5u4FHvRhdxXhcPs/edit?usp=shari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ocs.google.com/document/d/1WZrBC-hlE5caR7zjnWP9PrDQvtUF5u4FHvRhdxXhcPs/edit?usp=shar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ocs.google.com/document/d/1WZrBC-hlE5caR7zjnWP9PrDQvtUF5u4FHvRhdxXhcPs/edit?usp=shari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su.edu/bookbundle/#d.en.261475" TargetMode="External"/><Relationship Id="rId2" Type="http://schemas.openxmlformats.org/officeDocument/2006/relationships/hyperlink" Target="https://docs.google.com/document/d/1WZrBC-hlE5caR7zjnWP9PrDQvtUF5u4FHvRhdxXhcPs/edit?usp=sharing" TargetMode="External"/><Relationship Id="rId1" Type="http://schemas.openxmlformats.org/officeDocument/2006/relationships/slideLayout" Target="../slideLayouts/slideLayout3.xml"/><Relationship Id="rId5" Type="http://schemas.openxmlformats.org/officeDocument/2006/relationships/hyperlink" Target="http://www.isu.edu/disabilityservices/about-us/staff/#d.en.76794" TargetMode="External"/><Relationship Id="rId4" Type="http://schemas.openxmlformats.org/officeDocument/2006/relationships/hyperlink" Target="https://www.isu.edu/disabilityservi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 name="Picture 2">
            <a:extLst>
              <a:ext uri="{FF2B5EF4-FFF2-40B4-BE49-F238E27FC236}">
                <a16:creationId xmlns:a16="http://schemas.microsoft.com/office/drawing/2014/main" id="{8A66739F-C0C5-4CEA-9286-27CC0955437A}"/>
              </a:ext>
            </a:extLst>
          </p:cNvPr>
          <p:cNvPicPr>
            <a:picLocks noChangeAspect="1"/>
          </p:cNvPicPr>
          <p:nvPr/>
        </p:nvPicPr>
        <p:blipFill rotWithShape="1">
          <a:blip r:embed="rId3"/>
          <a:srcRect t="15131" b="20669"/>
          <a:stretch/>
        </p:blipFill>
        <p:spPr>
          <a:xfrm>
            <a:off x="2292693" y="222971"/>
            <a:ext cx="9347927" cy="4000500"/>
          </a:xfrm>
          <a:prstGeom prst="rect">
            <a:avLst/>
          </a:prstGeom>
        </p:spPr>
      </p:pic>
      <p:sp>
        <p:nvSpPr>
          <p:cNvPr id="32" name="Google Shape;32;p8"/>
          <p:cNvSpPr txBox="1">
            <a:spLocks noGrp="1"/>
          </p:cNvSpPr>
          <p:nvPr>
            <p:ph type="ctrTitle"/>
          </p:nvPr>
        </p:nvSpPr>
        <p:spPr>
          <a:xfrm>
            <a:off x="2042600" y="4864867"/>
            <a:ext cx="9598020" cy="112635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5500"/>
              <a:buFont typeface="Roboto Slab"/>
              <a:buNone/>
            </a:pPr>
            <a:r>
              <a:rPr lang="en-US" sz="5500" b="1" dirty="0">
                <a:latin typeface="Roboto Slab"/>
                <a:ea typeface="Roboto Slab"/>
                <a:cs typeface="Roboto Slab"/>
                <a:sym typeface="Roboto Slab"/>
              </a:rPr>
              <a:t>All Chairs, Program Directors &amp; Associate Deans Meeting</a:t>
            </a:r>
            <a:endParaRPr sz="5500" b="1" dirty="0">
              <a:latin typeface="Roboto Slab"/>
              <a:ea typeface="Roboto Slab"/>
              <a:cs typeface="Roboto Slab"/>
              <a:sym typeface="Roboto Slab"/>
            </a:endParaRPr>
          </a:p>
        </p:txBody>
      </p:sp>
      <p:sp>
        <p:nvSpPr>
          <p:cNvPr id="33" name="Google Shape;33;p8"/>
          <p:cNvSpPr txBox="1">
            <a:spLocks noGrp="1"/>
          </p:cNvSpPr>
          <p:nvPr>
            <p:ph type="subTitle" idx="1"/>
          </p:nvPr>
        </p:nvSpPr>
        <p:spPr>
          <a:xfrm>
            <a:off x="2042600" y="6205287"/>
            <a:ext cx="9598020" cy="6103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400"/>
              <a:buNone/>
            </a:pPr>
            <a:r>
              <a:rPr lang="en-US" b="1" dirty="0">
                <a:solidFill>
                  <a:schemeClr val="dk2"/>
                </a:solidFill>
                <a:latin typeface="Roboto"/>
                <a:ea typeface="Roboto"/>
                <a:cs typeface="Roboto"/>
                <a:sym typeface="Roboto"/>
              </a:rPr>
              <a:t>August 21, 2025</a:t>
            </a:r>
            <a:endParaRPr b="1" dirty="0">
              <a:solidFill>
                <a:schemeClr val="dk2"/>
              </a:solidFill>
              <a:latin typeface="Roboto"/>
              <a:ea typeface="Roboto"/>
              <a:cs typeface="Roboto"/>
              <a:sym typeface="Roboto"/>
            </a:endParaRPr>
          </a:p>
        </p:txBody>
      </p:sp>
      <p:sp>
        <p:nvSpPr>
          <p:cNvPr id="34" name="Google Shape;34;p8"/>
          <p:cNvSpPr/>
          <p:nvPr/>
        </p:nvSpPr>
        <p:spPr>
          <a:xfrm>
            <a:off x="0" y="-126"/>
            <a:ext cx="1817482" cy="6868135"/>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Roboto"/>
              <a:ea typeface="Roboto"/>
              <a:cs typeface="Roboto"/>
              <a:sym typeface="Roboto"/>
            </a:endParaRPr>
          </a:p>
        </p:txBody>
      </p:sp>
      <p:pic>
        <p:nvPicPr>
          <p:cNvPr id="35" name="Google Shape;35;p8"/>
          <p:cNvPicPr preferRelativeResize="0"/>
          <p:nvPr/>
        </p:nvPicPr>
        <p:blipFill rotWithShape="1">
          <a:blip r:embed="rId4">
            <a:alphaModFix/>
          </a:blip>
          <a:srcRect/>
          <a:stretch/>
        </p:blipFill>
        <p:spPr>
          <a:xfrm>
            <a:off x="255689" y="222971"/>
            <a:ext cx="1313919" cy="1975699"/>
          </a:xfrm>
          <a:prstGeom prst="rect">
            <a:avLst/>
          </a:prstGeom>
          <a:noFill/>
          <a:ln>
            <a:noFill/>
          </a:ln>
        </p:spPr>
      </p:pic>
      <p:pic>
        <p:nvPicPr>
          <p:cNvPr id="36" name="Google Shape;36;p8"/>
          <p:cNvPicPr preferRelativeResize="0"/>
          <p:nvPr/>
        </p:nvPicPr>
        <p:blipFill rotWithShape="1">
          <a:blip r:embed="rId5">
            <a:alphaModFix/>
          </a:blip>
          <a:srcRect/>
          <a:stretch/>
        </p:blipFill>
        <p:spPr>
          <a:xfrm>
            <a:off x="433087" y="6205287"/>
            <a:ext cx="951307" cy="4297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FAC9F-1AEB-476C-B4D9-8201D5F84B3E}"/>
              </a:ext>
            </a:extLst>
          </p:cNvPr>
          <p:cNvSpPr>
            <a:spLocks noGrp="1"/>
          </p:cNvSpPr>
          <p:nvPr>
            <p:ph type="title"/>
          </p:nvPr>
        </p:nvSpPr>
        <p:spPr/>
        <p:txBody>
          <a:bodyPr/>
          <a:lstStyle/>
          <a:p>
            <a:r>
              <a:rPr lang="en-US" dirty="0"/>
              <a:t>Additional Proctoring Services</a:t>
            </a:r>
          </a:p>
        </p:txBody>
      </p:sp>
      <p:sp>
        <p:nvSpPr>
          <p:cNvPr id="3" name="Text Placeholder 2">
            <a:extLst>
              <a:ext uri="{FF2B5EF4-FFF2-40B4-BE49-F238E27FC236}">
                <a16:creationId xmlns:a16="http://schemas.microsoft.com/office/drawing/2014/main" id="{E93619D9-4CA6-47B9-A605-28A8E6D5496A}"/>
              </a:ext>
            </a:extLst>
          </p:cNvPr>
          <p:cNvSpPr>
            <a:spLocks noGrp="1"/>
          </p:cNvSpPr>
          <p:nvPr>
            <p:ph type="body" idx="1"/>
          </p:nvPr>
        </p:nvSpPr>
        <p:spPr>
          <a:xfrm>
            <a:off x="2002054" y="1690688"/>
            <a:ext cx="4523874" cy="4873741"/>
          </a:xfrm>
        </p:spPr>
        <p:txBody>
          <a:bodyPr>
            <a:normAutofit fontScale="85000" lnSpcReduction="10000"/>
          </a:bodyPr>
          <a:lstStyle/>
          <a:p>
            <a:pPr marL="114300" indent="0">
              <a:buNone/>
            </a:pPr>
            <a:r>
              <a:rPr lang="en-US" sz="1900" b="0" i="1" u="none" strike="noStrike" dirty="0" err="1">
                <a:solidFill>
                  <a:srgbClr val="000000"/>
                </a:solidFill>
                <a:effectLst/>
                <a:latin typeface="Roboto" panose="02000000000000000000" pitchFamily="2" charset="0"/>
                <a:ea typeface="Roboto" panose="02000000000000000000" pitchFamily="2" charset="0"/>
              </a:rPr>
              <a:t>Honorlock</a:t>
            </a:r>
            <a:r>
              <a:rPr lang="en-US" sz="1900" b="0" i="0" u="none" strike="noStrike" dirty="0">
                <a:solidFill>
                  <a:srgbClr val="000000"/>
                </a:solidFill>
                <a:effectLst/>
                <a:latin typeface="Roboto" panose="02000000000000000000" pitchFamily="2" charset="0"/>
                <a:ea typeface="Roboto" panose="02000000000000000000" pitchFamily="2" charset="0"/>
              </a:rPr>
              <a:t> is widely recognized as a leader in online proctoring, with strong adoption and high satisfaction at several regional institutions and will be available in Canvas this fall.</a:t>
            </a:r>
          </a:p>
          <a:p>
            <a:pPr marL="114300" indent="0">
              <a:buNone/>
            </a:pPr>
            <a:r>
              <a:rPr lang="en-US" sz="1900" b="1" dirty="0">
                <a:latin typeface="Roboto" panose="02000000000000000000" pitchFamily="2" charset="0"/>
                <a:ea typeface="Roboto" panose="02000000000000000000" pitchFamily="2" charset="0"/>
              </a:rPr>
              <a:t>Benefits of </a:t>
            </a:r>
            <a:r>
              <a:rPr lang="en-US" sz="1900" b="1" i="1" dirty="0" err="1">
                <a:latin typeface="Roboto" panose="02000000000000000000" pitchFamily="2" charset="0"/>
                <a:ea typeface="Roboto" panose="02000000000000000000" pitchFamily="2" charset="0"/>
              </a:rPr>
              <a:t>Honorlock</a:t>
            </a:r>
            <a:r>
              <a:rPr lang="en-US" sz="1900" b="1" dirty="0">
                <a:latin typeface="Roboto" panose="02000000000000000000" pitchFamily="2" charset="0"/>
                <a:ea typeface="Roboto" panose="02000000000000000000" pitchFamily="2" charset="0"/>
              </a:rPr>
              <a:t> include:</a:t>
            </a:r>
          </a:p>
          <a:p>
            <a:pPr rtl="0" fontAlgn="base">
              <a:spcBef>
                <a:spcPts val="1200"/>
              </a:spcBef>
              <a:spcAft>
                <a:spcPts val="0"/>
              </a:spcAft>
              <a:buFont typeface="Arial" panose="020B0604020202020204" pitchFamily="34" charset="0"/>
              <a:buChar char="•"/>
            </a:pPr>
            <a:r>
              <a:rPr lang="en-US" sz="1900" b="0" i="0" u="none" strike="noStrike" dirty="0">
                <a:solidFill>
                  <a:srgbClr val="000000"/>
                </a:solidFill>
                <a:effectLst/>
                <a:latin typeface="Roboto" panose="02000000000000000000" pitchFamily="2" charset="0"/>
                <a:ea typeface="Roboto" panose="02000000000000000000" pitchFamily="2" charset="0"/>
              </a:rPr>
              <a:t>Better Technology &amp; Service: </a:t>
            </a:r>
            <a:r>
              <a:rPr lang="en-US" sz="1900" b="0" i="0" u="none" strike="noStrike" dirty="0" err="1">
                <a:solidFill>
                  <a:srgbClr val="000000"/>
                </a:solidFill>
                <a:effectLst/>
                <a:latin typeface="Roboto" panose="02000000000000000000" pitchFamily="2" charset="0"/>
                <a:ea typeface="Roboto" panose="02000000000000000000" pitchFamily="2" charset="0"/>
              </a:rPr>
              <a:t>Honorlock</a:t>
            </a:r>
            <a:r>
              <a:rPr lang="en-US" sz="1900" b="0" i="0" u="none" strike="noStrike" dirty="0">
                <a:solidFill>
                  <a:srgbClr val="000000"/>
                </a:solidFill>
                <a:effectLst/>
                <a:latin typeface="Roboto" panose="02000000000000000000" pitchFamily="2" charset="0"/>
                <a:ea typeface="Roboto" panose="02000000000000000000" pitchFamily="2" charset="0"/>
              </a:rPr>
              <a:t> offers human-proctored exams for all students, with no setup or training fees. It integrates directly with Canvas and works for exams outside the LMS.</a:t>
            </a:r>
          </a:p>
          <a:p>
            <a:pPr marL="114300" indent="0" rtl="0" fontAlgn="base">
              <a:spcBef>
                <a:spcPts val="1200"/>
              </a:spcBef>
              <a:spcAft>
                <a:spcPts val="0"/>
              </a:spcAft>
              <a:buNone/>
            </a:pPr>
            <a:endParaRPr lang="en-US" sz="1900" b="0" i="0" u="none" strike="noStrike" dirty="0">
              <a:solidFill>
                <a:srgbClr val="000000"/>
              </a:solidFill>
              <a:effectLst/>
              <a:latin typeface="Roboto" panose="02000000000000000000" pitchFamily="2" charset="0"/>
              <a:ea typeface="Roboto" panose="02000000000000000000" pitchFamily="2" charset="0"/>
            </a:endParaRPr>
          </a:p>
          <a:p>
            <a:pPr rtl="0" fontAlgn="base">
              <a:spcBef>
                <a:spcPts val="0"/>
              </a:spcBef>
              <a:spcAft>
                <a:spcPts val="1200"/>
              </a:spcAft>
              <a:buFont typeface="Arial" panose="020B0604020202020204" pitchFamily="34" charset="0"/>
              <a:buChar char="•"/>
            </a:pPr>
            <a:r>
              <a:rPr lang="en-US" sz="1900" b="0" i="0" u="none" strike="noStrike" dirty="0">
                <a:solidFill>
                  <a:srgbClr val="000000"/>
                </a:solidFill>
                <a:effectLst/>
                <a:latin typeface="Roboto" panose="02000000000000000000" pitchFamily="2" charset="0"/>
                <a:ea typeface="Roboto" panose="02000000000000000000" pitchFamily="2" charset="0"/>
              </a:rPr>
              <a:t>Student-Friendly: Unlike </a:t>
            </a:r>
            <a:r>
              <a:rPr lang="en-US" sz="1900" b="0" i="0" u="none" strike="noStrike" dirty="0" err="1">
                <a:solidFill>
                  <a:srgbClr val="000000"/>
                </a:solidFill>
                <a:effectLst/>
                <a:latin typeface="Roboto" panose="02000000000000000000" pitchFamily="2" charset="0"/>
                <a:ea typeface="Roboto" panose="02000000000000000000" pitchFamily="2" charset="0"/>
              </a:rPr>
              <a:t>ProctorU</a:t>
            </a:r>
            <a:r>
              <a:rPr lang="en-US" sz="1900" b="0" i="0" u="none" strike="noStrike" dirty="0">
                <a:solidFill>
                  <a:srgbClr val="000000"/>
                </a:solidFill>
                <a:effectLst/>
                <a:latin typeface="Roboto" panose="02000000000000000000" pitchFamily="2" charset="0"/>
                <a:ea typeface="Roboto" panose="02000000000000000000" pitchFamily="2" charset="0"/>
              </a:rPr>
              <a:t>, </a:t>
            </a:r>
            <a:r>
              <a:rPr lang="en-US" sz="1900" b="0" i="1" u="none" strike="noStrike" dirty="0" err="1">
                <a:solidFill>
                  <a:srgbClr val="000000"/>
                </a:solidFill>
                <a:effectLst/>
                <a:latin typeface="Roboto" panose="02000000000000000000" pitchFamily="2" charset="0"/>
                <a:ea typeface="Roboto" panose="02000000000000000000" pitchFamily="2" charset="0"/>
              </a:rPr>
              <a:t>Honorlock</a:t>
            </a:r>
            <a:r>
              <a:rPr lang="en-US" sz="1900" b="0" i="0" u="none" strike="noStrike" dirty="0">
                <a:solidFill>
                  <a:srgbClr val="000000"/>
                </a:solidFill>
                <a:effectLst/>
                <a:latin typeface="Roboto" panose="02000000000000000000" pitchFamily="2" charset="0"/>
                <a:ea typeface="Roboto" panose="02000000000000000000" pitchFamily="2" charset="0"/>
              </a:rPr>
              <a:t> eliminates extra costs such as $15 late check-in or rescheduling fees.</a:t>
            </a:r>
          </a:p>
          <a:p>
            <a:pPr rtl="0" fontAlgn="base">
              <a:spcBef>
                <a:spcPts val="0"/>
              </a:spcBef>
              <a:spcAft>
                <a:spcPts val="1200"/>
              </a:spcAft>
              <a:buFont typeface="Arial" panose="020B0604020202020204" pitchFamily="34" charset="0"/>
              <a:buChar char="•"/>
            </a:pPr>
            <a:r>
              <a:rPr lang="en-US" sz="1900" b="0" i="0" u="none" strike="noStrike" dirty="0">
                <a:solidFill>
                  <a:srgbClr val="000000"/>
                </a:solidFill>
                <a:effectLst/>
                <a:latin typeface="Roboto" panose="02000000000000000000" pitchFamily="2" charset="0"/>
                <a:ea typeface="Roboto" panose="02000000000000000000" pitchFamily="2" charset="0"/>
              </a:rPr>
              <a:t>Cost-Effective: A fixed-cost, unlimited model supports broader use across courses while avoiding the unpredictable fees of </a:t>
            </a:r>
            <a:r>
              <a:rPr lang="en-US" sz="1900" b="0" i="0" u="none" strike="noStrike" dirty="0" err="1">
                <a:solidFill>
                  <a:srgbClr val="000000"/>
                </a:solidFill>
                <a:effectLst/>
                <a:latin typeface="Roboto" panose="02000000000000000000" pitchFamily="2" charset="0"/>
                <a:ea typeface="Roboto" panose="02000000000000000000" pitchFamily="2" charset="0"/>
              </a:rPr>
              <a:t>ProctorFree</a:t>
            </a:r>
            <a:r>
              <a:rPr lang="en-US" sz="1900" b="0" i="0" u="none" strike="noStrike" dirty="0">
                <a:solidFill>
                  <a:srgbClr val="000000"/>
                </a:solidFill>
                <a:effectLst/>
                <a:latin typeface="Roboto" panose="02000000000000000000" pitchFamily="2" charset="0"/>
                <a:ea typeface="Roboto" panose="02000000000000000000" pitchFamily="2" charset="0"/>
              </a:rPr>
              <a:t> and </a:t>
            </a:r>
            <a:r>
              <a:rPr lang="en-US" sz="1900" b="0" i="0" u="none" strike="noStrike" dirty="0" err="1">
                <a:solidFill>
                  <a:srgbClr val="000000"/>
                </a:solidFill>
                <a:effectLst/>
                <a:latin typeface="Roboto" panose="02000000000000000000" pitchFamily="2" charset="0"/>
                <a:ea typeface="Roboto" panose="02000000000000000000" pitchFamily="2" charset="0"/>
              </a:rPr>
              <a:t>ProctorU</a:t>
            </a:r>
            <a:r>
              <a:rPr lang="en-US" sz="1900" b="0" i="0" u="none" strike="noStrike" dirty="0">
                <a:solidFill>
                  <a:srgbClr val="000000"/>
                </a:solidFill>
                <a:effectLst/>
                <a:latin typeface="Roboto" panose="02000000000000000000" pitchFamily="2" charset="0"/>
                <a:ea typeface="Roboto" panose="02000000000000000000" pitchFamily="2" charset="0"/>
              </a:rPr>
              <a:t>.</a:t>
            </a:r>
          </a:p>
          <a:p>
            <a:pPr marL="114300" indent="0">
              <a:buNone/>
            </a:pPr>
            <a:endParaRPr lang="en-US" sz="1800" dirty="0"/>
          </a:p>
        </p:txBody>
      </p:sp>
      <p:sp>
        <p:nvSpPr>
          <p:cNvPr id="4" name="Text Placeholder 3">
            <a:extLst>
              <a:ext uri="{FF2B5EF4-FFF2-40B4-BE49-F238E27FC236}">
                <a16:creationId xmlns:a16="http://schemas.microsoft.com/office/drawing/2014/main" id="{506D8C11-CB0F-4AE1-BEFD-2CF39CF62FA2}"/>
              </a:ext>
            </a:extLst>
          </p:cNvPr>
          <p:cNvSpPr>
            <a:spLocks noGrp="1"/>
          </p:cNvSpPr>
          <p:nvPr>
            <p:ph type="body" idx="2"/>
          </p:nvPr>
        </p:nvSpPr>
        <p:spPr>
          <a:xfrm>
            <a:off x="6670306" y="1690688"/>
            <a:ext cx="4985887" cy="4873741"/>
          </a:xfrm>
        </p:spPr>
        <p:txBody>
          <a:bodyPr/>
          <a:lstStyle/>
          <a:p>
            <a:pPr marL="114300" indent="0">
              <a:buNone/>
            </a:pPr>
            <a:r>
              <a:rPr lang="en-US" sz="1800" b="1" i="0" u="none" strike="noStrike" dirty="0">
                <a:solidFill>
                  <a:srgbClr val="000000"/>
                </a:solidFill>
                <a:effectLst/>
                <a:latin typeface="Calibri" panose="020F0502020204030204" pitchFamily="34" charset="0"/>
              </a:rPr>
              <a:t>To minimize disruption, both </a:t>
            </a:r>
            <a:r>
              <a:rPr lang="en-US" sz="1800" b="1" i="1" u="none" strike="noStrike" dirty="0" err="1">
                <a:solidFill>
                  <a:srgbClr val="000000"/>
                </a:solidFill>
                <a:effectLst/>
                <a:latin typeface="Calibri" panose="020F0502020204030204" pitchFamily="34" charset="0"/>
              </a:rPr>
              <a:t>ProctorU</a:t>
            </a:r>
            <a:r>
              <a:rPr lang="en-US" sz="1800" b="1" i="0" u="none" strike="noStrike" dirty="0">
                <a:solidFill>
                  <a:srgbClr val="000000"/>
                </a:solidFill>
                <a:effectLst/>
                <a:latin typeface="Calibri" panose="020F0502020204030204" pitchFamily="34" charset="0"/>
              </a:rPr>
              <a:t> and </a:t>
            </a:r>
            <a:r>
              <a:rPr lang="en-US" sz="1800" b="1" i="1" u="none" strike="noStrike" dirty="0" err="1">
                <a:solidFill>
                  <a:srgbClr val="000000"/>
                </a:solidFill>
                <a:effectLst/>
                <a:latin typeface="Calibri" panose="020F0502020204030204" pitchFamily="34" charset="0"/>
              </a:rPr>
              <a:t>ProctorFree</a:t>
            </a:r>
            <a:r>
              <a:rPr lang="en-US" sz="1800" b="1" i="0" u="none" strike="noStrike" dirty="0">
                <a:solidFill>
                  <a:srgbClr val="000000"/>
                </a:solidFill>
                <a:effectLst/>
                <a:latin typeface="Calibri" panose="020F0502020204030204" pitchFamily="34" charset="0"/>
              </a:rPr>
              <a:t> will remain available throughout the entirety of the Fall 2025 semester. </a:t>
            </a:r>
          </a:p>
          <a:p>
            <a:pPr marL="114300" indent="0">
              <a:buNone/>
            </a:pPr>
            <a:r>
              <a:rPr lang="en-US" sz="1800" b="1" i="0" u="none" strike="noStrike" dirty="0">
                <a:solidFill>
                  <a:srgbClr val="000000"/>
                </a:solidFill>
                <a:effectLst/>
                <a:latin typeface="Calibri" panose="020F0502020204030204" pitchFamily="34" charset="0"/>
              </a:rPr>
              <a:t>We will transition fully to the new proctoring software, </a:t>
            </a:r>
            <a:r>
              <a:rPr lang="en-US" sz="1800" b="1" i="1" u="none" strike="noStrike" dirty="0" err="1">
                <a:solidFill>
                  <a:srgbClr val="000000"/>
                </a:solidFill>
                <a:effectLst/>
                <a:latin typeface="Calibri" panose="020F0502020204030204" pitchFamily="34" charset="0"/>
              </a:rPr>
              <a:t>Honorlock</a:t>
            </a:r>
            <a:r>
              <a:rPr lang="en-US" sz="1800" b="1" i="0" u="none" strike="noStrike" dirty="0">
                <a:solidFill>
                  <a:srgbClr val="000000"/>
                </a:solidFill>
                <a:effectLst/>
                <a:latin typeface="Calibri" panose="020F0502020204030204" pitchFamily="34" charset="0"/>
              </a:rPr>
              <a:t>, beginning with the Spring 2026 semester.</a:t>
            </a:r>
            <a:endParaRPr lang="en-US" dirty="0"/>
          </a:p>
        </p:txBody>
      </p:sp>
      <p:pic>
        <p:nvPicPr>
          <p:cNvPr id="6" name="Picture 5">
            <a:extLst>
              <a:ext uri="{FF2B5EF4-FFF2-40B4-BE49-F238E27FC236}">
                <a16:creationId xmlns:a16="http://schemas.microsoft.com/office/drawing/2014/main" id="{A31DD828-4BC1-42DA-8951-E53BFFBD8EEC}"/>
              </a:ext>
            </a:extLst>
          </p:cNvPr>
          <p:cNvPicPr>
            <a:picLocks noChangeAspect="1"/>
          </p:cNvPicPr>
          <p:nvPr/>
        </p:nvPicPr>
        <p:blipFill>
          <a:blip r:embed="rId2"/>
          <a:stretch>
            <a:fillRect/>
          </a:stretch>
        </p:blipFill>
        <p:spPr>
          <a:xfrm>
            <a:off x="6911989" y="3831817"/>
            <a:ext cx="4213211" cy="2521357"/>
          </a:xfrm>
          <a:prstGeom prst="rect">
            <a:avLst/>
          </a:prstGeom>
        </p:spPr>
      </p:pic>
    </p:spTree>
    <p:extLst>
      <p:ext uri="{BB962C8B-B14F-4D97-AF65-F5344CB8AC3E}">
        <p14:creationId xmlns:p14="http://schemas.microsoft.com/office/powerpoint/2010/main" val="176668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9D81-EB7E-4498-9E1A-B5DE1E0C4510}"/>
              </a:ext>
            </a:extLst>
          </p:cNvPr>
          <p:cNvSpPr>
            <a:spLocks noGrp="1"/>
          </p:cNvSpPr>
          <p:nvPr>
            <p:ph type="title"/>
          </p:nvPr>
        </p:nvSpPr>
        <p:spPr/>
        <p:txBody>
          <a:bodyPr/>
          <a:lstStyle/>
          <a:p>
            <a:r>
              <a:rPr lang="en-US" dirty="0"/>
              <a:t>Special Course Fee Process Update</a:t>
            </a:r>
          </a:p>
        </p:txBody>
      </p:sp>
      <p:pic>
        <p:nvPicPr>
          <p:cNvPr id="5" name="Picture 4">
            <a:extLst>
              <a:ext uri="{FF2B5EF4-FFF2-40B4-BE49-F238E27FC236}">
                <a16:creationId xmlns:a16="http://schemas.microsoft.com/office/drawing/2014/main" id="{6FE8F572-C41B-BDCB-C3B9-77012FC16E66}"/>
              </a:ext>
            </a:extLst>
          </p:cNvPr>
          <p:cNvPicPr>
            <a:picLocks noChangeAspect="1"/>
          </p:cNvPicPr>
          <p:nvPr/>
        </p:nvPicPr>
        <p:blipFill>
          <a:blip r:embed="rId2"/>
          <a:stretch>
            <a:fillRect/>
          </a:stretch>
        </p:blipFill>
        <p:spPr>
          <a:xfrm>
            <a:off x="5190824" y="1987774"/>
            <a:ext cx="3276600" cy="4064000"/>
          </a:xfrm>
          <a:prstGeom prst="rect">
            <a:avLst/>
          </a:prstGeom>
        </p:spPr>
      </p:pic>
    </p:spTree>
    <p:extLst>
      <p:ext uri="{BB962C8B-B14F-4D97-AF65-F5344CB8AC3E}">
        <p14:creationId xmlns:p14="http://schemas.microsoft.com/office/powerpoint/2010/main" val="4281401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7FE2-48C6-404D-A683-C8F106720008}"/>
              </a:ext>
            </a:extLst>
          </p:cNvPr>
          <p:cNvSpPr>
            <a:spLocks noGrp="1"/>
          </p:cNvSpPr>
          <p:nvPr>
            <p:ph type="title"/>
          </p:nvPr>
        </p:nvSpPr>
        <p:spPr/>
        <p:txBody>
          <a:bodyPr/>
          <a:lstStyle/>
          <a:p>
            <a:r>
              <a:rPr lang="en-US" dirty="0"/>
              <a:t>Faculty Evaluations Update</a:t>
            </a:r>
          </a:p>
        </p:txBody>
      </p:sp>
      <p:pic>
        <p:nvPicPr>
          <p:cNvPr id="5" name="Picture 4">
            <a:extLst>
              <a:ext uri="{FF2B5EF4-FFF2-40B4-BE49-F238E27FC236}">
                <a16:creationId xmlns:a16="http://schemas.microsoft.com/office/drawing/2014/main" id="{74C22227-A781-4BC3-987A-702A0C375648}"/>
              </a:ext>
            </a:extLst>
          </p:cNvPr>
          <p:cNvPicPr>
            <a:picLocks noChangeAspect="1"/>
          </p:cNvPicPr>
          <p:nvPr/>
        </p:nvPicPr>
        <p:blipFill rotWithShape="1">
          <a:blip r:embed="rId2"/>
          <a:srcRect t="7022" b="8615"/>
          <a:stretch/>
        </p:blipFill>
        <p:spPr>
          <a:xfrm>
            <a:off x="2237773" y="1549400"/>
            <a:ext cx="9532721" cy="4774979"/>
          </a:xfrm>
          <a:prstGeom prst="rect">
            <a:avLst/>
          </a:prstGeom>
        </p:spPr>
      </p:pic>
    </p:spTree>
    <p:extLst>
      <p:ext uri="{BB962C8B-B14F-4D97-AF65-F5344CB8AC3E}">
        <p14:creationId xmlns:p14="http://schemas.microsoft.com/office/powerpoint/2010/main" val="285134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8759-A89F-480F-9C44-FD00253D7F06}"/>
              </a:ext>
            </a:extLst>
          </p:cNvPr>
          <p:cNvSpPr>
            <a:spLocks noGrp="1"/>
          </p:cNvSpPr>
          <p:nvPr>
            <p:ph type="title"/>
          </p:nvPr>
        </p:nvSpPr>
        <p:spPr>
          <a:xfrm>
            <a:off x="2002054" y="365126"/>
            <a:ext cx="9654140" cy="1120774"/>
          </a:xfrm>
        </p:spPr>
        <p:txBody>
          <a:bodyPr/>
          <a:lstStyle/>
          <a:p>
            <a:r>
              <a:rPr lang="en-US" dirty="0"/>
              <a:t>New Faculty Mentoring</a:t>
            </a:r>
          </a:p>
        </p:txBody>
      </p:sp>
      <p:sp>
        <p:nvSpPr>
          <p:cNvPr id="3" name="Text Placeholder 2">
            <a:extLst>
              <a:ext uri="{FF2B5EF4-FFF2-40B4-BE49-F238E27FC236}">
                <a16:creationId xmlns:a16="http://schemas.microsoft.com/office/drawing/2014/main" id="{BB331A74-5BA4-44A5-A33C-067631BB247B}"/>
              </a:ext>
            </a:extLst>
          </p:cNvPr>
          <p:cNvSpPr>
            <a:spLocks noGrp="1"/>
          </p:cNvSpPr>
          <p:nvPr>
            <p:ph type="body" idx="1"/>
          </p:nvPr>
        </p:nvSpPr>
        <p:spPr>
          <a:xfrm>
            <a:off x="2002054" y="3848099"/>
            <a:ext cx="4523874" cy="2716330"/>
          </a:xfrm>
        </p:spPr>
        <p:txBody>
          <a:bodyPr>
            <a:normAutofit fontScale="92500" lnSpcReduction="10000"/>
          </a:bodyPr>
          <a:lstStyle/>
          <a:p>
            <a:pPr marL="114300" indent="0" rtl="0">
              <a:spcBef>
                <a:spcPts val="0"/>
              </a:spcBef>
              <a:spcAft>
                <a:spcPts val="1200"/>
              </a:spcAft>
              <a:buNone/>
            </a:pPr>
            <a:r>
              <a:rPr lang="en-US" sz="1900" b="1" i="0" u="none" strike="noStrike" dirty="0">
                <a:solidFill>
                  <a:srgbClr val="333333"/>
                </a:solidFill>
                <a:effectLst/>
                <a:latin typeface="Roboto" panose="02000000000000000000" pitchFamily="2" charset="0"/>
              </a:rPr>
              <a:t>The purpose of the New Faculty Cohort Mentoring Program is twofold:</a:t>
            </a:r>
            <a:endParaRPr lang="en-US" sz="1900" b="1" dirty="0">
              <a:effectLst/>
            </a:endParaRPr>
          </a:p>
          <a:p>
            <a:pPr marL="571500" indent="-457200" rtl="0" fontAlgn="base">
              <a:spcBef>
                <a:spcPts val="0"/>
              </a:spcBef>
              <a:spcAft>
                <a:spcPts val="0"/>
              </a:spcAft>
              <a:buFont typeface="+mj-lt"/>
              <a:buAutoNum type="arabicPeriod"/>
            </a:pPr>
            <a:r>
              <a:rPr lang="en-US" sz="1900" b="0" i="0" u="none" strike="noStrike" dirty="0">
                <a:solidFill>
                  <a:srgbClr val="333333"/>
                </a:solidFill>
                <a:effectLst/>
                <a:latin typeface="Roboto" panose="02000000000000000000" pitchFamily="2" charset="0"/>
              </a:rPr>
              <a:t>To help new faculty make their transition to the wider life of the ISU community</a:t>
            </a:r>
            <a:endParaRPr lang="en-US" sz="1900" b="0" i="0" u="none" strike="noStrike" dirty="0">
              <a:solidFill>
                <a:srgbClr val="333333"/>
              </a:solidFill>
              <a:effectLst/>
              <a:latin typeface="Arial" panose="020B0604020202020204" pitchFamily="34" charset="0"/>
            </a:endParaRPr>
          </a:p>
          <a:p>
            <a:pPr marL="571500" indent="-457200" rtl="0" fontAlgn="base">
              <a:spcBef>
                <a:spcPts val="0"/>
              </a:spcBef>
              <a:spcAft>
                <a:spcPts val="2400"/>
              </a:spcAft>
              <a:buFont typeface="+mj-lt"/>
              <a:buAutoNum type="arabicPeriod"/>
            </a:pPr>
            <a:r>
              <a:rPr lang="en-US" sz="1900" b="0" i="0" u="none" strike="noStrike" dirty="0">
                <a:solidFill>
                  <a:srgbClr val="333333"/>
                </a:solidFill>
                <a:effectLst/>
                <a:latin typeface="Roboto" panose="02000000000000000000" pitchFamily="2" charset="0"/>
              </a:rPr>
              <a:t>To provide seasoned ears and voices for new faculty as they address the challenges and experience the rewards of teaching at ISU.</a:t>
            </a:r>
            <a:endParaRPr lang="en-US" sz="1900" b="0" i="0" u="none" strike="noStrike" dirty="0">
              <a:solidFill>
                <a:srgbClr val="333333"/>
              </a:solidFill>
              <a:effectLst/>
              <a:latin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AC90E1A9-7746-49F5-9A3A-AF9C131C747A}"/>
              </a:ext>
            </a:extLst>
          </p:cNvPr>
          <p:cNvSpPr>
            <a:spLocks noGrp="1"/>
          </p:cNvSpPr>
          <p:nvPr>
            <p:ph type="body" idx="2"/>
          </p:nvPr>
        </p:nvSpPr>
        <p:spPr>
          <a:xfrm>
            <a:off x="6670306" y="3848099"/>
            <a:ext cx="4985887" cy="2716329"/>
          </a:xfrm>
        </p:spPr>
        <p:txBody>
          <a:bodyPr/>
          <a:lstStyle/>
          <a:p>
            <a:pPr marL="114300" indent="0" rtl="0">
              <a:spcBef>
                <a:spcPts val="0"/>
              </a:spcBef>
              <a:spcAft>
                <a:spcPts val="1200"/>
              </a:spcAft>
              <a:buNone/>
            </a:pPr>
            <a:r>
              <a:rPr lang="en-US" sz="1800" b="1" i="0" u="none" strike="noStrike" dirty="0">
                <a:solidFill>
                  <a:srgbClr val="333333"/>
                </a:solidFill>
                <a:effectLst/>
                <a:latin typeface="Roboto" panose="02000000000000000000" pitchFamily="2" charset="0"/>
              </a:rPr>
              <a:t>The goals of the new faculty mentoring program are:</a:t>
            </a:r>
            <a:endParaRPr lang="en-US" b="1"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Roboto" panose="02000000000000000000" pitchFamily="2" charset="0"/>
              </a:rPr>
              <a:t>Reinforcing community building through a cohort model</a:t>
            </a:r>
            <a:endParaRPr lang="en-US" sz="1800" b="0" i="0" u="none" strike="noStrike" dirty="0">
              <a:solidFill>
                <a:srgbClr val="333333"/>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Roboto" panose="02000000000000000000" pitchFamily="2" charset="0"/>
              </a:rPr>
              <a:t>Providing a holistic model of mentoring that helps new faculty members identify support networks</a:t>
            </a:r>
            <a:endParaRPr lang="en-US" sz="1800" b="0" i="0" u="none" strike="noStrike" dirty="0">
              <a:solidFill>
                <a:srgbClr val="333333"/>
              </a:solidFill>
              <a:effectLst/>
              <a:latin typeface="Arial" panose="020B0604020202020204" pitchFamily="34" charset="0"/>
            </a:endParaRPr>
          </a:p>
          <a:p>
            <a:pPr rtl="0" fontAlgn="base">
              <a:spcBef>
                <a:spcPts val="0"/>
              </a:spcBef>
              <a:spcAft>
                <a:spcPts val="1200"/>
              </a:spcAft>
              <a:buFont typeface="Arial" panose="020B0604020202020204" pitchFamily="34" charset="0"/>
              <a:buChar char="•"/>
            </a:pPr>
            <a:r>
              <a:rPr lang="en-US" sz="1800" b="0" i="0" u="none" strike="noStrike" dirty="0">
                <a:solidFill>
                  <a:srgbClr val="333333"/>
                </a:solidFill>
                <a:effectLst/>
                <a:latin typeface="Roboto" panose="02000000000000000000" pitchFamily="2" charset="0"/>
              </a:rPr>
              <a:t>Identifying institutional resources for support</a:t>
            </a:r>
            <a:endParaRPr lang="en-US" sz="1800" b="0" i="0" u="none" strike="noStrike" dirty="0">
              <a:solidFill>
                <a:srgbClr val="333333"/>
              </a:solidFill>
              <a:effectLst/>
              <a:latin typeface="Arial" panose="020B0604020202020204" pitchFamily="34" charset="0"/>
            </a:endParaRPr>
          </a:p>
          <a:p>
            <a:pPr marL="114300" indent="0">
              <a:buNone/>
            </a:pPr>
            <a:endParaRPr lang="en-US" dirty="0"/>
          </a:p>
        </p:txBody>
      </p:sp>
      <p:sp>
        <p:nvSpPr>
          <p:cNvPr id="5" name="TextBox 4">
            <a:extLst>
              <a:ext uri="{FF2B5EF4-FFF2-40B4-BE49-F238E27FC236}">
                <a16:creationId xmlns:a16="http://schemas.microsoft.com/office/drawing/2014/main" id="{208CC417-88FD-4AB3-9648-CAD423EB1D1D}"/>
              </a:ext>
            </a:extLst>
          </p:cNvPr>
          <p:cNvSpPr txBox="1"/>
          <p:nvPr/>
        </p:nvSpPr>
        <p:spPr>
          <a:xfrm>
            <a:off x="2162175" y="1736229"/>
            <a:ext cx="9494018" cy="1692771"/>
          </a:xfrm>
          <a:prstGeom prst="rect">
            <a:avLst/>
          </a:prstGeom>
          <a:noFill/>
        </p:spPr>
        <p:txBody>
          <a:bodyPr wrap="square" rtlCol="0">
            <a:spAutoFit/>
          </a:bodyPr>
          <a:lstStyle/>
          <a:p>
            <a:r>
              <a:rPr lang="en-US" sz="1800" b="0" i="0" u="none" strike="noStrike" dirty="0">
                <a:solidFill>
                  <a:srgbClr val="333333"/>
                </a:solidFill>
                <a:effectLst/>
                <a:latin typeface="Roboto" panose="02000000000000000000" pitchFamily="2" charset="0"/>
                <a:ea typeface="Roboto" panose="02000000000000000000" pitchFamily="2" charset="0"/>
              </a:rPr>
              <a:t>We hope and expect that new faculty at ISU will find a rich array of resources and people in their departments available to help them during their first year. The New Faculty Cohort Mentoring Program organized by Academic Affairs is not meant to be a substitute for mentoring relationships that develop naturally within, or even outside of, a faculty member’s department.</a:t>
            </a:r>
            <a:endParaRPr lang="en-US" sz="1800" b="0" dirty="0">
              <a:effectLst/>
              <a:latin typeface="Roboto" panose="02000000000000000000" pitchFamily="2" charset="0"/>
              <a:ea typeface="Roboto" panose="02000000000000000000" pitchFamily="2" charset="0"/>
            </a:endParaRPr>
          </a:p>
          <a:p>
            <a:endParaRPr lang="en-US" dirty="0"/>
          </a:p>
        </p:txBody>
      </p:sp>
    </p:spTree>
    <p:extLst>
      <p:ext uri="{BB962C8B-B14F-4D97-AF65-F5344CB8AC3E}">
        <p14:creationId xmlns:p14="http://schemas.microsoft.com/office/powerpoint/2010/main" val="911390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1DC4-1D0F-45F0-AFAF-1407C9CD690F}"/>
              </a:ext>
            </a:extLst>
          </p:cNvPr>
          <p:cNvSpPr>
            <a:spLocks noGrp="1"/>
          </p:cNvSpPr>
          <p:nvPr>
            <p:ph type="title"/>
          </p:nvPr>
        </p:nvSpPr>
        <p:spPr/>
        <p:txBody>
          <a:bodyPr/>
          <a:lstStyle/>
          <a:p>
            <a:r>
              <a:rPr lang="en-US" dirty="0">
                <a:hlinkClick r:id="rId2"/>
              </a:rPr>
              <a:t>Center for Learning &amp; Instructional Excellence</a:t>
            </a:r>
            <a:endParaRPr lang="en-US" dirty="0"/>
          </a:p>
        </p:txBody>
      </p:sp>
      <p:sp>
        <p:nvSpPr>
          <p:cNvPr id="6" name="Text Placeholder 5">
            <a:extLst>
              <a:ext uri="{FF2B5EF4-FFF2-40B4-BE49-F238E27FC236}">
                <a16:creationId xmlns:a16="http://schemas.microsoft.com/office/drawing/2014/main" id="{0CDDF48F-3AF5-42A9-A55D-06FB355287B7}"/>
              </a:ext>
            </a:extLst>
          </p:cNvPr>
          <p:cNvSpPr>
            <a:spLocks noGrp="1"/>
          </p:cNvSpPr>
          <p:nvPr>
            <p:ph type="body" idx="1"/>
          </p:nvPr>
        </p:nvSpPr>
        <p:spPr>
          <a:xfrm>
            <a:off x="2002054" y="3228975"/>
            <a:ext cx="4523874" cy="3335454"/>
          </a:xfrm>
        </p:spPr>
        <p:txBody>
          <a:bodyPr>
            <a:normAutofit/>
          </a:bodyPr>
          <a:lstStyle/>
          <a:p>
            <a:r>
              <a:rPr lang="en-US" sz="1800" dirty="0"/>
              <a:t>Learning Communities</a:t>
            </a:r>
          </a:p>
          <a:p>
            <a:r>
              <a:rPr lang="en-US" sz="1800" dirty="0"/>
              <a:t>Master Teaching Workshops</a:t>
            </a:r>
          </a:p>
          <a:p>
            <a:r>
              <a:rPr lang="en-US" sz="1800" dirty="0"/>
              <a:t>“One Thing” Workshops</a:t>
            </a:r>
          </a:p>
          <a:p>
            <a:r>
              <a:rPr lang="en-US" sz="1800" dirty="0"/>
              <a:t>Book Launches</a:t>
            </a:r>
          </a:p>
          <a:p>
            <a:r>
              <a:rPr lang="en-US" sz="1800" dirty="0"/>
              <a:t>Faculty Development Workshops (New Faculty Mentoring)</a:t>
            </a:r>
          </a:p>
        </p:txBody>
      </p:sp>
      <p:sp>
        <p:nvSpPr>
          <p:cNvPr id="7" name="Text Placeholder 6">
            <a:extLst>
              <a:ext uri="{FF2B5EF4-FFF2-40B4-BE49-F238E27FC236}">
                <a16:creationId xmlns:a16="http://schemas.microsoft.com/office/drawing/2014/main" id="{3A0C1B3E-6DC7-48EC-BC1E-08314C47D1DE}"/>
              </a:ext>
            </a:extLst>
          </p:cNvPr>
          <p:cNvSpPr>
            <a:spLocks noGrp="1"/>
          </p:cNvSpPr>
          <p:nvPr>
            <p:ph type="body" idx="2"/>
          </p:nvPr>
        </p:nvSpPr>
        <p:spPr>
          <a:xfrm>
            <a:off x="6670306" y="3228973"/>
            <a:ext cx="4985887" cy="3335455"/>
          </a:xfrm>
        </p:spPr>
        <p:txBody>
          <a:bodyPr>
            <a:normAutofit/>
          </a:bodyPr>
          <a:lstStyle/>
          <a:p>
            <a:r>
              <a:rPr lang="en-US" sz="1800" dirty="0"/>
              <a:t>Sabbatical Presentations</a:t>
            </a:r>
          </a:p>
          <a:p>
            <a:r>
              <a:rPr lang="en-US" sz="1800" dirty="0"/>
              <a:t>Visiting Scholars/Guest Speakers</a:t>
            </a:r>
          </a:p>
          <a:p>
            <a:r>
              <a:rPr lang="en-US" sz="1800" dirty="0"/>
              <a:t>Assessment Support</a:t>
            </a:r>
          </a:p>
          <a:p>
            <a:r>
              <a:rPr lang="en-US" sz="1800" dirty="0"/>
              <a:t>Department Retreats</a:t>
            </a:r>
          </a:p>
          <a:p>
            <a:r>
              <a:rPr lang="en-US" sz="1800" dirty="0"/>
              <a:t>Council Meetings</a:t>
            </a:r>
          </a:p>
          <a:p>
            <a:endParaRPr lang="en-US" sz="1800" dirty="0"/>
          </a:p>
          <a:p>
            <a:pPr marL="114300" indent="0">
              <a:buNone/>
            </a:pPr>
            <a:r>
              <a:rPr lang="en-US" sz="1800" dirty="0"/>
              <a:t>Reservations for the Center can be made </a:t>
            </a:r>
            <a:r>
              <a:rPr lang="en-US" sz="1800" dirty="0">
                <a:hlinkClick r:id="rId3"/>
              </a:rPr>
              <a:t>here</a:t>
            </a:r>
            <a:endParaRPr lang="en-US" sz="1800" dirty="0"/>
          </a:p>
        </p:txBody>
      </p:sp>
      <p:sp>
        <p:nvSpPr>
          <p:cNvPr id="8" name="TextBox 7">
            <a:extLst>
              <a:ext uri="{FF2B5EF4-FFF2-40B4-BE49-F238E27FC236}">
                <a16:creationId xmlns:a16="http://schemas.microsoft.com/office/drawing/2014/main" id="{97A1CC51-0AAA-4D29-9177-785D1D7C7C80}"/>
              </a:ext>
            </a:extLst>
          </p:cNvPr>
          <p:cNvSpPr txBox="1"/>
          <p:nvPr/>
        </p:nvSpPr>
        <p:spPr>
          <a:xfrm>
            <a:off x="2002054" y="1771650"/>
            <a:ext cx="9654139" cy="1200329"/>
          </a:xfrm>
          <a:prstGeom prst="rect">
            <a:avLst/>
          </a:prstGeom>
          <a:noFill/>
        </p:spPr>
        <p:txBody>
          <a:bodyPr wrap="square" rtlCol="0">
            <a:spAutoFit/>
          </a:bodyPr>
          <a:lstStyle/>
          <a:p>
            <a:r>
              <a:rPr lang="en-US" sz="1800" b="0" i="0" dirty="0">
                <a:solidFill>
                  <a:srgbClr val="212529"/>
                </a:solidFill>
                <a:effectLst/>
                <a:latin typeface="Roboto" panose="02000000000000000000" pitchFamily="2" charset="0"/>
              </a:rPr>
              <a:t>The Center for Learning and Instructional Excellence provides a flexible space designed to support events that foster collaboration, innovation, and professional growth. In addition to attending various functions, such as those listed below, faculty, staff, and campus partners are invited to reserve the Center for a variety of purposes as well.</a:t>
            </a:r>
            <a:endParaRPr lang="en-US"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14428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F3E9-A980-46CE-8867-0E3CC4C646F4}"/>
              </a:ext>
            </a:extLst>
          </p:cNvPr>
          <p:cNvSpPr>
            <a:spLocks noGrp="1"/>
          </p:cNvSpPr>
          <p:nvPr>
            <p:ph type="title"/>
          </p:nvPr>
        </p:nvSpPr>
        <p:spPr/>
        <p:txBody>
          <a:bodyPr/>
          <a:lstStyle/>
          <a:p>
            <a:r>
              <a:rPr lang="en-US" dirty="0"/>
              <a:t>Faculty Salary Mean Comparisons</a:t>
            </a:r>
          </a:p>
        </p:txBody>
      </p:sp>
      <p:sp>
        <p:nvSpPr>
          <p:cNvPr id="3" name="Text Placeholder 2">
            <a:extLst>
              <a:ext uri="{FF2B5EF4-FFF2-40B4-BE49-F238E27FC236}">
                <a16:creationId xmlns:a16="http://schemas.microsoft.com/office/drawing/2014/main" id="{6F63E652-1D54-4B48-91D6-A81BCCA94533}"/>
              </a:ext>
            </a:extLst>
          </p:cNvPr>
          <p:cNvSpPr>
            <a:spLocks noGrp="1"/>
          </p:cNvSpPr>
          <p:nvPr>
            <p:ph type="body" idx="1"/>
          </p:nvPr>
        </p:nvSpPr>
        <p:spPr>
          <a:xfrm>
            <a:off x="2002054" y="1944287"/>
            <a:ext cx="9654140" cy="4738804"/>
          </a:xfrm>
        </p:spPr>
        <p:txBody>
          <a:bodyPr/>
          <a:lstStyle/>
          <a:p>
            <a:pPr marL="114300" indent="0" algn="l" rtl="0">
              <a:spcBef>
                <a:spcPts val="0"/>
              </a:spcBef>
              <a:spcAft>
                <a:spcPts val="0"/>
              </a:spcAft>
              <a:buNone/>
            </a:pPr>
            <a:r>
              <a:rPr lang="en-US" sz="2800" b="1" u="none" strike="noStrike" dirty="0">
                <a:solidFill>
                  <a:srgbClr val="000000"/>
                </a:solidFill>
                <a:effectLst/>
                <a:latin typeface="Roboto" panose="02000000000000000000" pitchFamily="2" charset="0"/>
              </a:rPr>
              <a:t>Objective</a:t>
            </a:r>
          </a:p>
          <a:p>
            <a:pPr algn="l" rtl="0">
              <a:spcBef>
                <a:spcPts val="0"/>
              </a:spcBef>
              <a:spcAft>
                <a:spcPts val="0"/>
              </a:spcAft>
            </a:pPr>
            <a:endParaRPr lang="en-US" sz="2400" b="0" u="none" strike="noStrike" dirty="0">
              <a:solidFill>
                <a:srgbClr val="000000"/>
              </a:solidFill>
              <a:effectLst/>
              <a:latin typeface=""/>
            </a:endParaRPr>
          </a:p>
          <a:p>
            <a:pPr algn="l" rtl="0">
              <a:spcBef>
                <a:spcPts val="0"/>
              </a:spcBef>
              <a:spcAft>
                <a:spcPts val="0"/>
              </a:spcAft>
            </a:pPr>
            <a:r>
              <a:rPr lang="en-US" sz="2400" b="0" u="none" strike="noStrike" dirty="0">
                <a:solidFill>
                  <a:srgbClr val="000000"/>
                </a:solidFill>
                <a:effectLst/>
                <a:latin typeface=""/>
              </a:rPr>
              <a:t>Develop a phased approach to identify, analyze, and rectify faculty compensation  deficiencies relative to market comparisons.</a:t>
            </a:r>
            <a:endParaRPr lang="en-US" sz="2400" b="1" dirty="0">
              <a:solidFill>
                <a:srgbClr val="000000"/>
              </a:solidFill>
              <a:latin typeface=""/>
            </a:endParaRPr>
          </a:p>
          <a:p>
            <a:endParaRPr lang="en-US" sz="2800" b="1" i="0" u="none" strike="noStrike" dirty="0">
              <a:solidFill>
                <a:srgbClr val="000000"/>
              </a:solidFill>
              <a:effectLst/>
              <a:latin typeface="Roboto Slab" pitchFamily="2" charset="0"/>
            </a:endParaRPr>
          </a:p>
          <a:p>
            <a:r>
              <a:rPr lang="en-US" sz="2800" b="1" i="0" u="none" strike="noStrike" dirty="0">
                <a:solidFill>
                  <a:srgbClr val="000000"/>
                </a:solidFill>
                <a:effectLst/>
                <a:latin typeface="Roboto Slab" pitchFamily="2" charset="0"/>
              </a:rPr>
              <a:t>Part 1– Faculty Promotion Adjustments</a:t>
            </a:r>
          </a:p>
          <a:p>
            <a:r>
              <a:rPr lang="en-US" sz="2800" b="1" i="0" u="none" strike="noStrike" dirty="0">
                <a:solidFill>
                  <a:srgbClr val="000000"/>
                </a:solidFill>
                <a:effectLst/>
                <a:latin typeface="Roboto Slab" pitchFamily="2" charset="0"/>
              </a:rPr>
              <a:t>Part 2-- Market adjustments</a:t>
            </a:r>
          </a:p>
          <a:p>
            <a:endParaRPr lang="en-US" b="1" dirty="0">
              <a:solidFill>
                <a:srgbClr val="000000"/>
              </a:solidFill>
              <a:latin typeface="Roboto Slab" pitchFamily="2" charset="0"/>
            </a:endParaRPr>
          </a:p>
          <a:p>
            <a:pPr marL="114300" indent="0">
              <a:buNone/>
            </a:pPr>
            <a:r>
              <a:rPr lang="en-US" b="1" dirty="0">
                <a:solidFill>
                  <a:srgbClr val="000000"/>
                </a:solidFill>
                <a:latin typeface="Roboto Slab" pitchFamily="2" charset="0"/>
              </a:rPr>
              <a:t>* </a:t>
            </a:r>
            <a:r>
              <a:rPr lang="en-US" sz="1600" b="1" dirty="0">
                <a:solidFill>
                  <a:srgbClr val="000000"/>
                </a:solidFill>
                <a:latin typeface="Roboto Slab" pitchFamily="2" charset="0"/>
              </a:rPr>
              <a:t>Budget Town Hall in near future</a:t>
            </a:r>
            <a:endParaRPr lang="en-US" sz="1600" dirty="0"/>
          </a:p>
          <a:p>
            <a:endParaRPr lang="en-US" dirty="0"/>
          </a:p>
        </p:txBody>
      </p:sp>
    </p:spTree>
    <p:extLst>
      <p:ext uri="{BB962C8B-B14F-4D97-AF65-F5344CB8AC3E}">
        <p14:creationId xmlns:p14="http://schemas.microsoft.com/office/powerpoint/2010/main" val="1708429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400D-47E2-4F75-BE4F-E182F3493AA0}"/>
              </a:ext>
            </a:extLst>
          </p:cNvPr>
          <p:cNvSpPr>
            <a:spLocks noGrp="1"/>
          </p:cNvSpPr>
          <p:nvPr>
            <p:ph type="title"/>
          </p:nvPr>
        </p:nvSpPr>
        <p:spPr/>
        <p:txBody>
          <a:bodyPr/>
          <a:lstStyle/>
          <a:p>
            <a:r>
              <a:rPr lang="en-US" dirty="0"/>
              <a:t>Questions/Discussion</a:t>
            </a:r>
          </a:p>
        </p:txBody>
      </p:sp>
      <p:pic>
        <p:nvPicPr>
          <p:cNvPr id="5" name="Picture 4">
            <a:extLst>
              <a:ext uri="{FF2B5EF4-FFF2-40B4-BE49-F238E27FC236}">
                <a16:creationId xmlns:a16="http://schemas.microsoft.com/office/drawing/2014/main" id="{5C6F4DE2-8F12-4A50-966F-4E9A3E044107}"/>
              </a:ext>
            </a:extLst>
          </p:cNvPr>
          <p:cNvPicPr>
            <a:picLocks noChangeAspect="1"/>
          </p:cNvPicPr>
          <p:nvPr/>
        </p:nvPicPr>
        <p:blipFill>
          <a:blip r:embed="rId2"/>
          <a:srcRect/>
          <a:stretch/>
        </p:blipFill>
        <p:spPr>
          <a:xfrm>
            <a:off x="4447874" y="1690688"/>
            <a:ext cx="4762500" cy="4762500"/>
          </a:xfrm>
          <a:prstGeom prst="rect">
            <a:avLst/>
          </a:prstGeom>
        </p:spPr>
      </p:pic>
    </p:spTree>
    <p:extLst>
      <p:ext uri="{BB962C8B-B14F-4D97-AF65-F5344CB8AC3E}">
        <p14:creationId xmlns:p14="http://schemas.microsoft.com/office/powerpoint/2010/main" val="163319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3" name="Picture 2">
            <a:extLst>
              <a:ext uri="{FF2B5EF4-FFF2-40B4-BE49-F238E27FC236}">
                <a16:creationId xmlns:a16="http://schemas.microsoft.com/office/drawing/2014/main" id="{B548A316-A212-4FE9-A207-122EC7FD2C0A}"/>
              </a:ext>
            </a:extLst>
          </p:cNvPr>
          <p:cNvPicPr>
            <a:picLocks noChangeAspect="1"/>
          </p:cNvPicPr>
          <p:nvPr/>
        </p:nvPicPr>
        <p:blipFill rotWithShape="1">
          <a:blip r:embed="rId3"/>
          <a:srcRect l="14617" b="993"/>
          <a:stretch/>
        </p:blipFill>
        <p:spPr>
          <a:xfrm>
            <a:off x="1791730" y="-1"/>
            <a:ext cx="10490886" cy="6858001"/>
          </a:xfrm>
          <a:prstGeom prst="rect">
            <a:avLst/>
          </a:prstGeom>
        </p:spPr>
      </p:pic>
    </p:spTree>
    <p:extLst>
      <p:ext uri="{BB962C8B-B14F-4D97-AF65-F5344CB8AC3E}">
        <p14:creationId xmlns:p14="http://schemas.microsoft.com/office/powerpoint/2010/main" val="2411234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2002054" y="365125"/>
            <a:ext cx="965414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Roboto Slab"/>
              <a:buNone/>
            </a:pPr>
            <a:r>
              <a:rPr lang="en-US" dirty="0"/>
              <a:t>Agenda Overview</a:t>
            </a:r>
            <a:endParaRPr dirty="0"/>
          </a:p>
        </p:txBody>
      </p:sp>
      <p:sp>
        <p:nvSpPr>
          <p:cNvPr id="42" name="Google Shape;42;p9"/>
          <p:cNvSpPr txBox="1">
            <a:spLocks noGrp="1"/>
          </p:cNvSpPr>
          <p:nvPr>
            <p:ph type="body" idx="1"/>
          </p:nvPr>
        </p:nvSpPr>
        <p:spPr>
          <a:xfrm>
            <a:off x="2002054" y="1825625"/>
            <a:ext cx="9654140" cy="4809404"/>
          </a:xfrm>
          <a:prstGeom prst="rect">
            <a:avLst/>
          </a:prstGeom>
          <a:noFill/>
          <a:ln>
            <a:noFill/>
          </a:ln>
        </p:spPr>
        <p:txBody>
          <a:bodyPr spcFirstLastPara="1" wrap="square" lIns="91425" tIns="45700" rIns="91425" bIns="45700" anchor="t" anchorCtr="0">
            <a:normAutofit fontScale="92500" lnSpcReduction="10000"/>
          </a:bodyPr>
          <a:lstStyle/>
          <a:p>
            <a:pPr marL="114300" indent="0" rtl="0">
              <a:spcBef>
                <a:spcPts val="0"/>
              </a:spcBef>
              <a:spcAft>
                <a:spcPts val="0"/>
              </a:spcAft>
              <a:buNone/>
            </a:pPr>
            <a:r>
              <a:rPr lang="en-US" sz="1800" b="1" i="0" u="none" strike="noStrike" dirty="0">
                <a:solidFill>
                  <a:srgbClr val="000000"/>
                </a:solidFill>
                <a:effectLst/>
                <a:latin typeface="Roboto Slab" panose="020B0604020202020204" charset="0"/>
              </a:rPr>
              <a:t>Welcome &amp; Provost Office Updates</a:t>
            </a:r>
            <a:endParaRPr lang="en-US" b="0" dirty="0">
              <a:effectLst/>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Welcome and Overview for the Meeting - Adam Bradford</a:t>
            </a:r>
            <a:endParaRPr lang="en-US" b="0" dirty="0">
              <a:effectLst/>
              <a:latin typeface="Roboto" panose="02000000000000000000" pitchFamily="2" charset="0"/>
              <a:ea typeface="Roboto" panose="02000000000000000000" pitchFamily="2" charset="0"/>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Future of Chair/Associate Dean Meetings - Cindy Hill</a:t>
            </a:r>
          </a:p>
          <a:p>
            <a:pPr>
              <a:spcBef>
                <a:spcPts val="0"/>
              </a:spcBef>
            </a:pPr>
            <a:r>
              <a:rPr lang="en-US" sz="1800" b="0" i="0" u="none" strike="noStrike" dirty="0">
                <a:solidFill>
                  <a:srgbClr val="000000"/>
                </a:solidFill>
                <a:effectLst/>
                <a:latin typeface="Roboto" panose="02000000000000000000" pitchFamily="2" charset="0"/>
                <a:ea typeface="Roboto" panose="02000000000000000000" pitchFamily="2" charset="0"/>
              </a:rPr>
              <a:t>3-5 Year Departmental Strategic Visions - Adam Bradford</a:t>
            </a:r>
            <a:endParaRPr lang="en-US" sz="1800" b="0" dirty="0">
              <a:effectLst/>
              <a:latin typeface="Roboto" panose="02000000000000000000" pitchFamily="2" charset="0"/>
              <a:ea typeface="Roboto" panose="02000000000000000000" pitchFamily="2" charset="0"/>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Institutional Syllabus Statements - Adam Bradford</a:t>
            </a:r>
            <a:endParaRPr lang="en-US" b="0" dirty="0">
              <a:effectLst/>
              <a:latin typeface="Roboto" panose="02000000000000000000" pitchFamily="2" charset="0"/>
              <a:ea typeface="Roboto" panose="02000000000000000000" pitchFamily="2" charset="0"/>
            </a:endParaRPr>
          </a:p>
          <a:p>
            <a:pPr marL="114300" indent="0" rtl="0">
              <a:spcBef>
                <a:spcPts val="0"/>
              </a:spcBef>
              <a:spcAft>
                <a:spcPts val="0"/>
              </a:spcAft>
              <a:buNone/>
            </a:pPr>
            <a:br>
              <a:rPr lang="en-US" b="0" dirty="0">
                <a:effectLst/>
              </a:rPr>
            </a:br>
            <a:r>
              <a:rPr lang="en-US" sz="1800" b="1" i="0" u="none" strike="noStrike" dirty="0">
                <a:solidFill>
                  <a:srgbClr val="000000"/>
                </a:solidFill>
                <a:effectLst/>
                <a:latin typeface="Roboto Slab" panose="020B0604020202020204" charset="0"/>
              </a:rPr>
              <a:t>Course &amp; Faculty Support</a:t>
            </a:r>
            <a:endParaRPr lang="en-US" b="0" dirty="0">
              <a:effectLst/>
            </a:endParaRPr>
          </a:p>
          <a:p>
            <a:pPr>
              <a:spcBef>
                <a:spcPts val="0"/>
              </a:spcBef>
            </a:pPr>
            <a:r>
              <a:rPr lang="en-US" sz="1800" b="0" i="0" u="none" strike="noStrike" dirty="0">
                <a:solidFill>
                  <a:srgbClr val="000000"/>
                </a:solidFill>
                <a:effectLst/>
                <a:latin typeface="Roboto" panose="02000000000000000000" pitchFamily="2" charset="0"/>
                <a:ea typeface="Roboto" panose="02000000000000000000" pitchFamily="2" charset="0"/>
              </a:rPr>
              <a:t>Additional Proctoring Services - Doug McGee</a:t>
            </a: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Special Course Fee Process Update - Cindy Hill</a:t>
            </a:r>
            <a:endParaRPr lang="en-US" b="0" dirty="0">
              <a:effectLst/>
              <a:latin typeface="Roboto" panose="02000000000000000000" pitchFamily="2" charset="0"/>
              <a:ea typeface="Roboto" panose="02000000000000000000" pitchFamily="2" charset="0"/>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Faculty Evaluations Update - Laura </a:t>
            </a:r>
            <a:r>
              <a:rPr lang="en-US" sz="1800" b="0" i="0" u="none" strike="noStrike" dirty="0" err="1">
                <a:solidFill>
                  <a:srgbClr val="000000"/>
                </a:solidFill>
                <a:effectLst/>
                <a:latin typeface="Roboto" panose="02000000000000000000" pitchFamily="2" charset="0"/>
                <a:ea typeface="Roboto" panose="02000000000000000000" pitchFamily="2" charset="0"/>
              </a:rPr>
              <a:t>Ahola</a:t>
            </a:r>
            <a:r>
              <a:rPr lang="en-US" sz="1800" b="0" i="0" u="none" strike="noStrike" dirty="0">
                <a:solidFill>
                  <a:srgbClr val="000000"/>
                </a:solidFill>
                <a:effectLst/>
                <a:latin typeface="Roboto" panose="02000000000000000000" pitchFamily="2" charset="0"/>
                <a:ea typeface="Roboto" panose="02000000000000000000" pitchFamily="2" charset="0"/>
              </a:rPr>
              <a:t>-Young</a:t>
            </a:r>
            <a:endParaRPr lang="en-US" b="0" dirty="0">
              <a:effectLst/>
              <a:latin typeface="Roboto" panose="02000000000000000000" pitchFamily="2" charset="0"/>
              <a:ea typeface="Roboto" panose="02000000000000000000" pitchFamily="2" charset="0"/>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New Faculty Mentoring - Laura </a:t>
            </a:r>
            <a:r>
              <a:rPr lang="en-US" sz="1800" b="0" i="0" u="none" strike="noStrike" dirty="0" err="1">
                <a:solidFill>
                  <a:srgbClr val="000000"/>
                </a:solidFill>
                <a:effectLst/>
                <a:latin typeface="Roboto" panose="02000000000000000000" pitchFamily="2" charset="0"/>
                <a:ea typeface="Roboto" panose="02000000000000000000" pitchFamily="2" charset="0"/>
              </a:rPr>
              <a:t>Ahola</a:t>
            </a:r>
            <a:r>
              <a:rPr lang="en-US" sz="1800" b="0" i="0" u="none" strike="noStrike" dirty="0">
                <a:solidFill>
                  <a:srgbClr val="000000"/>
                </a:solidFill>
                <a:effectLst/>
                <a:latin typeface="Roboto" panose="02000000000000000000" pitchFamily="2" charset="0"/>
                <a:ea typeface="Roboto" panose="02000000000000000000" pitchFamily="2" charset="0"/>
              </a:rPr>
              <a:t>-Young</a:t>
            </a:r>
            <a:endParaRPr lang="en-US" b="0" dirty="0">
              <a:effectLst/>
              <a:latin typeface="Roboto" panose="02000000000000000000" pitchFamily="2" charset="0"/>
              <a:ea typeface="Roboto" panose="02000000000000000000" pitchFamily="2" charset="0"/>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Center for Learning &amp; Instructional Excellence Workshops - Doug McGee</a:t>
            </a:r>
            <a:endParaRPr lang="en-US" b="0" dirty="0">
              <a:effectLst/>
              <a:latin typeface="Roboto" panose="02000000000000000000" pitchFamily="2" charset="0"/>
              <a:ea typeface="Roboto" panose="02000000000000000000" pitchFamily="2" charset="0"/>
            </a:endParaRPr>
          </a:p>
          <a:p>
            <a:pPr marL="114300" indent="0" rtl="0">
              <a:spcBef>
                <a:spcPts val="0"/>
              </a:spcBef>
              <a:spcAft>
                <a:spcPts val="0"/>
              </a:spcAft>
              <a:buNone/>
            </a:pPr>
            <a:br>
              <a:rPr lang="en-US" b="0" dirty="0">
                <a:effectLst/>
              </a:rPr>
            </a:br>
            <a:r>
              <a:rPr lang="en-US" sz="1800" b="1" i="0" u="none" strike="noStrike" dirty="0">
                <a:solidFill>
                  <a:srgbClr val="000000"/>
                </a:solidFill>
                <a:effectLst/>
                <a:latin typeface="Roboto Slab" panose="020B0604020202020204" charset="0"/>
              </a:rPr>
              <a:t>Budget</a:t>
            </a:r>
            <a:endParaRPr lang="en-US" b="0" dirty="0">
              <a:effectLst/>
            </a:endParaRPr>
          </a:p>
          <a:p>
            <a:pPr>
              <a:spcBef>
                <a:spcPts val="0"/>
              </a:spcBef>
            </a:pPr>
            <a:r>
              <a:rPr lang="en-US" sz="1800" b="0" i="0" u="none" strike="noStrike" dirty="0">
                <a:solidFill>
                  <a:srgbClr val="000000"/>
                </a:solidFill>
                <a:effectLst/>
                <a:latin typeface="Roboto" panose="02000000000000000000" pitchFamily="2" charset="0"/>
                <a:ea typeface="Roboto" panose="02000000000000000000" pitchFamily="2" charset="0"/>
              </a:rPr>
              <a:t>Faculty Salary Mean Comparisons - Adam Bradford</a:t>
            </a:r>
            <a:endParaRPr lang="en-US" sz="1800" b="0" dirty="0">
              <a:effectLst/>
              <a:latin typeface="Roboto" panose="02000000000000000000" pitchFamily="2" charset="0"/>
              <a:ea typeface="Roboto" panose="02000000000000000000" pitchFamily="2" charset="0"/>
            </a:endParaRPr>
          </a:p>
          <a:p>
            <a:pPr rtl="0">
              <a:spcBef>
                <a:spcPts val="0"/>
              </a:spcBef>
              <a:spcAft>
                <a:spcPts val="0"/>
              </a:spcAft>
            </a:pPr>
            <a:r>
              <a:rPr lang="en-US" sz="1800" b="0" i="0" u="none" strike="noStrike" dirty="0">
                <a:solidFill>
                  <a:srgbClr val="000000"/>
                </a:solidFill>
                <a:effectLst/>
                <a:latin typeface="Roboto" panose="02000000000000000000" pitchFamily="2" charset="0"/>
                <a:ea typeface="Roboto" panose="02000000000000000000" pitchFamily="2" charset="0"/>
              </a:rPr>
              <a:t>Budget Town Hall Coming Soon</a:t>
            </a:r>
            <a:endParaRPr lang="en-US" b="0" dirty="0">
              <a:effectLst/>
              <a:latin typeface="Roboto" panose="02000000000000000000" pitchFamily="2" charset="0"/>
              <a:ea typeface="Roboto" panose="02000000000000000000" pitchFamily="2" charset="0"/>
            </a:endParaRPr>
          </a:p>
          <a:p>
            <a:pPr marL="114300" indent="0" rtl="0">
              <a:spcBef>
                <a:spcPts val="0"/>
              </a:spcBef>
              <a:spcAft>
                <a:spcPts val="0"/>
              </a:spcAft>
              <a:buNone/>
            </a:pPr>
            <a:br>
              <a:rPr lang="en-US" b="0" dirty="0">
                <a:effectLst/>
              </a:rPr>
            </a:br>
            <a:r>
              <a:rPr lang="en-US" sz="1800" b="1" i="0" u="none" strike="noStrike" dirty="0">
                <a:solidFill>
                  <a:srgbClr val="000000"/>
                </a:solidFill>
                <a:effectLst/>
                <a:latin typeface="Roboto Slab" panose="020B0604020202020204" charset="0"/>
              </a:rPr>
              <a:t>Closing</a:t>
            </a:r>
            <a:endParaRPr lang="en-US" b="0" dirty="0">
              <a:effectLst/>
            </a:endParaRPr>
          </a:p>
          <a:p>
            <a:r>
              <a:rPr lang="en-US" sz="1800" b="0" i="0" u="none" strike="noStrike" dirty="0">
                <a:solidFill>
                  <a:srgbClr val="000000"/>
                </a:solidFill>
                <a:effectLst/>
                <a:latin typeface="Roboto" panose="02000000000000000000" pitchFamily="2" charset="0"/>
                <a:ea typeface="Roboto" panose="02000000000000000000" pitchFamily="2" charset="0"/>
              </a:rPr>
              <a:t>Questions/Discussion - Adam Bradford</a:t>
            </a:r>
            <a:endParaRPr dirty="0">
              <a:latin typeface="Roboto" panose="02000000000000000000" pitchFamily="2" charset="0"/>
              <a:ea typeface="Roboto"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B81F-5F91-4A1D-876B-F6E49E9748EA}"/>
              </a:ext>
            </a:extLst>
          </p:cNvPr>
          <p:cNvSpPr>
            <a:spLocks noGrp="1"/>
          </p:cNvSpPr>
          <p:nvPr>
            <p:ph type="title"/>
          </p:nvPr>
        </p:nvSpPr>
        <p:spPr/>
        <p:txBody>
          <a:bodyPr>
            <a:normAutofit fontScale="90000"/>
          </a:bodyPr>
          <a:lstStyle/>
          <a:p>
            <a:r>
              <a:rPr lang="en-US" dirty="0"/>
              <a:t>Department Chair, Program Director &amp; Associate Dean Meetings</a:t>
            </a:r>
          </a:p>
        </p:txBody>
      </p:sp>
      <p:sp>
        <p:nvSpPr>
          <p:cNvPr id="3" name="Text Placeholder 2">
            <a:extLst>
              <a:ext uri="{FF2B5EF4-FFF2-40B4-BE49-F238E27FC236}">
                <a16:creationId xmlns:a16="http://schemas.microsoft.com/office/drawing/2014/main" id="{20B37BA8-1D2E-4B91-A0BA-BEC67C3F5467}"/>
              </a:ext>
            </a:extLst>
          </p:cNvPr>
          <p:cNvSpPr>
            <a:spLocks noGrp="1"/>
          </p:cNvSpPr>
          <p:nvPr>
            <p:ph type="body" idx="1"/>
          </p:nvPr>
        </p:nvSpPr>
        <p:spPr/>
        <p:txBody>
          <a:bodyPr/>
          <a:lstStyle/>
          <a:p>
            <a:r>
              <a:rPr lang="en-US" dirty="0"/>
              <a:t>We have a new structure for academic leadership this year.  </a:t>
            </a:r>
          </a:p>
          <a:p>
            <a:r>
              <a:rPr lang="en-US" dirty="0"/>
              <a:t>We are inviting all Department Chairs, Program Directors and Associate Deans to join us at our new </a:t>
            </a:r>
            <a:r>
              <a:rPr lang="en-US" b="1" dirty="0"/>
              <a:t>Academic Council meetings.</a:t>
            </a:r>
          </a:p>
          <a:p>
            <a:r>
              <a:rPr lang="en-US" dirty="0"/>
              <a:t>We will be meeting at 2:00pm in the Center for Learning &amp; Instructional Excellence (REND 129) and on Zoom on September 25th, October 30th, and November 13th.</a:t>
            </a:r>
          </a:p>
          <a:p>
            <a:r>
              <a:rPr lang="en-US" dirty="0"/>
              <a:t>We look forward to seeing you!</a:t>
            </a:r>
          </a:p>
        </p:txBody>
      </p:sp>
    </p:spTree>
    <p:extLst>
      <p:ext uri="{BB962C8B-B14F-4D97-AF65-F5344CB8AC3E}">
        <p14:creationId xmlns:p14="http://schemas.microsoft.com/office/powerpoint/2010/main" val="1189453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FCDF-5EE9-45F2-A974-8673ED07F515}"/>
              </a:ext>
            </a:extLst>
          </p:cNvPr>
          <p:cNvSpPr>
            <a:spLocks noGrp="1"/>
          </p:cNvSpPr>
          <p:nvPr>
            <p:ph type="title"/>
          </p:nvPr>
        </p:nvSpPr>
        <p:spPr/>
        <p:txBody>
          <a:bodyPr/>
          <a:lstStyle/>
          <a:p>
            <a:r>
              <a:rPr lang="en-US" dirty="0"/>
              <a:t>3-5 Year Departmental </a:t>
            </a:r>
            <a:br>
              <a:rPr lang="en-US" dirty="0"/>
            </a:br>
            <a:r>
              <a:rPr lang="en-US" dirty="0"/>
              <a:t>Strategic Visions</a:t>
            </a:r>
          </a:p>
        </p:txBody>
      </p:sp>
      <p:sp>
        <p:nvSpPr>
          <p:cNvPr id="3" name="Text Placeholder 2">
            <a:extLst>
              <a:ext uri="{FF2B5EF4-FFF2-40B4-BE49-F238E27FC236}">
                <a16:creationId xmlns:a16="http://schemas.microsoft.com/office/drawing/2014/main" id="{BA407D8A-A2AB-4A2A-AAF6-2D56D7C64DD7}"/>
              </a:ext>
            </a:extLst>
          </p:cNvPr>
          <p:cNvSpPr>
            <a:spLocks noGrp="1"/>
          </p:cNvSpPr>
          <p:nvPr>
            <p:ph type="body" idx="1"/>
          </p:nvPr>
        </p:nvSpPr>
        <p:spPr>
          <a:xfrm>
            <a:off x="2002054" y="2224215"/>
            <a:ext cx="9263912" cy="4340213"/>
          </a:xfrm>
        </p:spPr>
        <p:txBody>
          <a:bodyPr/>
          <a:lstStyle/>
          <a:p>
            <a:r>
              <a:rPr lang="en-US" dirty="0"/>
              <a:t>We read your vision statements!</a:t>
            </a:r>
          </a:p>
          <a:p>
            <a:r>
              <a:rPr lang="en-US" dirty="0"/>
              <a:t>We met with each dean to discuss these statements and to strategize on moving forward with a college vision.</a:t>
            </a:r>
          </a:p>
          <a:p>
            <a:r>
              <a:rPr lang="en-US" dirty="0"/>
              <a:t>Each dean shared this college vision at our August Deans Retreat.</a:t>
            </a:r>
          </a:p>
        </p:txBody>
      </p:sp>
    </p:spTree>
    <p:extLst>
      <p:ext uri="{BB962C8B-B14F-4D97-AF65-F5344CB8AC3E}">
        <p14:creationId xmlns:p14="http://schemas.microsoft.com/office/powerpoint/2010/main" val="1447322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F421-73FC-44C8-BF58-99FC1D59FA1A}"/>
              </a:ext>
            </a:extLst>
          </p:cNvPr>
          <p:cNvSpPr>
            <a:spLocks noGrp="1"/>
          </p:cNvSpPr>
          <p:nvPr>
            <p:ph type="title"/>
          </p:nvPr>
        </p:nvSpPr>
        <p:spPr/>
        <p:txBody>
          <a:bodyPr/>
          <a:lstStyle/>
          <a:p>
            <a:r>
              <a:rPr lang="en-US" dirty="0">
                <a:hlinkClick r:id="rId2"/>
              </a:rPr>
              <a:t>Institutional Syllabus Statements</a:t>
            </a:r>
            <a:endParaRPr lang="en-US" dirty="0"/>
          </a:p>
        </p:txBody>
      </p:sp>
      <p:sp>
        <p:nvSpPr>
          <p:cNvPr id="4" name="Text Placeholder 3">
            <a:extLst>
              <a:ext uri="{FF2B5EF4-FFF2-40B4-BE49-F238E27FC236}">
                <a16:creationId xmlns:a16="http://schemas.microsoft.com/office/drawing/2014/main" id="{E6C29944-AFE3-485C-8094-F150FBBE91B3}"/>
              </a:ext>
            </a:extLst>
          </p:cNvPr>
          <p:cNvSpPr>
            <a:spLocks noGrp="1"/>
          </p:cNvSpPr>
          <p:nvPr>
            <p:ph type="body" idx="1"/>
          </p:nvPr>
        </p:nvSpPr>
        <p:spPr>
          <a:xfrm>
            <a:off x="2002054" y="1690687"/>
            <a:ext cx="9654140" cy="4944341"/>
          </a:xfrm>
        </p:spPr>
        <p:txBody>
          <a:bodyPr>
            <a:normAutofit/>
          </a:bodyPr>
          <a:lstStyle/>
          <a:p>
            <a:pPr marL="114300" indent="0">
              <a:buNone/>
            </a:pPr>
            <a:r>
              <a:rPr lang="en-US" b="1" dirty="0"/>
              <a:t>Idaho Code 67-5909D</a:t>
            </a:r>
          </a:p>
          <a:p>
            <a:pPr marL="114300" indent="0">
              <a:buNone/>
            </a:pPr>
            <a:r>
              <a:rPr lang="en-US" sz="1800" b="0" i="0" u="none" strike="noStrike" dirty="0">
                <a:solidFill>
                  <a:srgbClr val="000000"/>
                </a:solidFill>
                <a:effectLst/>
                <a:latin typeface="Arial" panose="020B0604020202020204" pitchFamily="34" charset="0"/>
              </a:rPr>
              <a:t>Idaho Code 67-5909D was passed by the State of Idaho Legislature during the 2025 legislative session.  This law places certain requirements and restrictions on state sponsored institutions of higher education as it relates to activities, instruction, and support services that may intersect with what the law refers to as “diversity, equity, and inclusion.”  The university has worked to meet its legal requirements under this law, including seeking lawful exemptions for academic programming that would otherwise be subject to the restrictions created under 67-5909D.  If you have any concerns about the content of this course and its relationship to the concepts identified by this law, you are responsible for meeting with the Office of Academic Advising (askanadvisor@isu.edu) to raise those concerns prior to the close of the add/drop period and discuss the possibility of other appropriate enrollment options.  By maintaining your enrollment in this class beyond the add/drop period you are acknowledging your choice to engage in the full educational experience outlined in the syllabus, which may include assignments, discussion, readings, grading, etc., related to concepts identified under this law.</a:t>
            </a:r>
            <a:endParaRPr lang="en-US" dirty="0"/>
          </a:p>
        </p:txBody>
      </p:sp>
    </p:spTree>
    <p:extLst>
      <p:ext uri="{BB962C8B-B14F-4D97-AF65-F5344CB8AC3E}">
        <p14:creationId xmlns:p14="http://schemas.microsoft.com/office/powerpoint/2010/main" val="252811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CF6F-D13B-4F61-849E-FDD020671CF5}"/>
              </a:ext>
            </a:extLst>
          </p:cNvPr>
          <p:cNvSpPr>
            <a:spLocks noGrp="1"/>
          </p:cNvSpPr>
          <p:nvPr>
            <p:ph type="title"/>
          </p:nvPr>
        </p:nvSpPr>
        <p:spPr/>
        <p:txBody>
          <a:bodyPr/>
          <a:lstStyle/>
          <a:p>
            <a:r>
              <a:rPr lang="en-US" dirty="0">
                <a:hlinkClick r:id="rId2"/>
              </a:rPr>
              <a:t>Institutional Syllabus Statements</a:t>
            </a:r>
            <a:endParaRPr lang="en-US" dirty="0"/>
          </a:p>
        </p:txBody>
      </p:sp>
      <p:sp>
        <p:nvSpPr>
          <p:cNvPr id="3" name="Text Placeholder 2">
            <a:extLst>
              <a:ext uri="{FF2B5EF4-FFF2-40B4-BE49-F238E27FC236}">
                <a16:creationId xmlns:a16="http://schemas.microsoft.com/office/drawing/2014/main" id="{B4D18CDA-55F9-48E1-8D36-0E320438C5CA}"/>
              </a:ext>
            </a:extLst>
          </p:cNvPr>
          <p:cNvSpPr>
            <a:spLocks noGrp="1"/>
          </p:cNvSpPr>
          <p:nvPr>
            <p:ph type="body" idx="1"/>
          </p:nvPr>
        </p:nvSpPr>
        <p:spPr/>
        <p:txBody>
          <a:bodyPr/>
          <a:lstStyle/>
          <a:p>
            <a:pPr marL="114300" indent="0" rtl="0">
              <a:spcBef>
                <a:spcPts val="0"/>
              </a:spcBef>
              <a:spcAft>
                <a:spcPts val="0"/>
              </a:spcAft>
              <a:buNone/>
            </a:pPr>
            <a:r>
              <a:rPr lang="en-US" b="1" i="0" u="none" strike="noStrike" dirty="0">
                <a:solidFill>
                  <a:srgbClr val="000000"/>
                </a:solidFill>
                <a:effectLst/>
                <a:latin typeface="Roboto" panose="02000000000000000000" pitchFamily="2" charset="0"/>
              </a:rPr>
              <a:t>Academic Freedom and Responsibility</a:t>
            </a:r>
            <a:endParaRPr lang="en-US" b="0" dirty="0">
              <a:effectLst/>
            </a:endParaRPr>
          </a:p>
          <a:p>
            <a:pPr marL="114300" indent="0" rtl="0">
              <a:spcBef>
                <a:spcPts val="0"/>
              </a:spcBef>
              <a:spcAft>
                <a:spcPts val="0"/>
              </a:spcAft>
              <a:buNone/>
            </a:pPr>
            <a:endParaRPr lang="en-US" sz="1800" b="0" i="0" u="none" strike="noStrike" dirty="0">
              <a:solidFill>
                <a:srgbClr val="000000"/>
              </a:solidFill>
              <a:effectLst/>
              <a:latin typeface="Roboto" panose="02000000000000000000" pitchFamily="2" charset="0"/>
            </a:endParaRPr>
          </a:p>
          <a:p>
            <a:pPr marL="114300" indent="0" rtl="0">
              <a:spcBef>
                <a:spcPts val="0"/>
              </a:spcBef>
              <a:spcAft>
                <a:spcPts val="0"/>
              </a:spcAft>
              <a:buNone/>
            </a:pPr>
            <a:r>
              <a:rPr lang="en-US" sz="1800" b="0" i="0" u="none" strike="noStrike" dirty="0">
                <a:solidFill>
                  <a:srgbClr val="000000"/>
                </a:solidFill>
                <a:effectLst/>
                <a:latin typeface="Roboto" panose="02000000000000000000" pitchFamily="2" charset="0"/>
              </a:rPr>
              <a:t>In carrying out its educational mission, Idaho State University is committed to adhering to the values articulated in Idaho State Board of Education Policy III.B. Membership in the academic community imposes on administrators, faculty members, other institutional employees, and students an obligation to respect the dignity of others, to acknowledge the right of others to express differing opinions, and to foster and defend intellectual honesty, freedom of inquiry and instruction, and free expression on and off the campus of an institution.</a:t>
            </a:r>
            <a:endParaRPr lang="en-US" b="0" dirty="0">
              <a:effectLst/>
            </a:endParaRPr>
          </a:p>
        </p:txBody>
      </p:sp>
    </p:spTree>
    <p:extLst>
      <p:ext uri="{BB962C8B-B14F-4D97-AF65-F5344CB8AC3E}">
        <p14:creationId xmlns:p14="http://schemas.microsoft.com/office/powerpoint/2010/main" val="749675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8355-037B-4288-80D9-054B7413AAE8}"/>
              </a:ext>
            </a:extLst>
          </p:cNvPr>
          <p:cNvSpPr>
            <a:spLocks noGrp="1"/>
          </p:cNvSpPr>
          <p:nvPr>
            <p:ph type="title"/>
          </p:nvPr>
        </p:nvSpPr>
        <p:spPr/>
        <p:txBody>
          <a:bodyPr/>
          <a:lstStyle/>
          <a:p>
            <a:r>
              <a:rPr lang="en-US" dirty="0">
                <a:hlinkClick r:id="rId2"/>
              </a:rPr>
              <a:t>Institutional Syllabus Statements</a:t>
            </a:r>
            <a:endParaRPr lang="en-US" dirty="0"/>
          </a:p>
        </p:txBody>
      </p:sp>
      <p:sp>
        <p:nvSpPr>
          <p:cNvPr id="5" name="Text Placeholder 4">
            <a:extLst>
              <a:ext uri="{FF2B5EF4-FFF2-40B4-BE49-F238E27FC236}">
                <a16:creationId xmlns:a16="http://schemas.microsoft.com/office/drawing/2014/main" id="{CE18246B-5343-429F-A1A9-7367376476B8}"/>
              </a:ext>
            </a:extLst>
          </p:cNvPr>
          <p:cNvSpPr>
            <a:spLocks noGrp="1"/>
          </p:cNvSpPr>
          <p:nvPr>
            <p:ph type="body" idx="1"/>
          </p:nvPr>
        </p:nvSpPr>
        <p:spPr>
          <a:xfrm>
            <a:off x="2002054" y="1690688"/>
            <a:ext cx="9654140" cy="4944341"/>
          </a:xfrm>
        </p:spPr>
        <p:txBody>
          <a:bodyPr>
            <a:normAutofit fontScale="92500" lnSpcReduction="20000"/>
          </a:bodyPr>
          <a:lstStyle/>
          <a:p>
            <a:pPr marL="114300" indent="0" rtl="0">
              <a:spcBef>
                <a:spcPts val="0"/>
              </a:spcBef>
              <a:spcAft>
                <a:spcPts val="0"/>
              </a:spcAft>
              <a:buNone/>
            </a:pPr>
            <a:r>
              <a:rPr lang="en-US" sz="3000" b="1" i="0" u="none" strike="noStrike" dirty="0">
                <a:solidFill>
                  <a:srgbClr val="000000"/>
                </a:solidFill>
                <a:effectLst/>
                <a:latin typeface="Roboto" panose="02000000000000000000" pitchFamily="2" charset="0"/>
              </a:rPr>
              <a:t>Academic Integrity</a:t>
            </a:r>
            <a:endParaRPr lang="en-US" sz="3000" b="0" dirty="0">
              <a:effectLst/>
            </a:endParaRPr>
          </a:p>
          <a:p>
            <a:pPr marL="114300" indent="0">
              <a:spcBef>
                <a:spcPts val="0"/>
              </a:spcBef>
              <a:buNone/>
            </a:pPr>
            <a:br>
              <a:rPr lang="en-US" b="0" dirty="0">
                <a:effectLst/>
              </a:rPr>
            </a:br>
            <a:r>
              <a:rPr lang="en-US" sz="1900" b="0" i="0" u="none" strike="noStrike" dirty="0">
                <a:solidFill>
                  <a:srgbClr val="000000"/>
                </a:solidFill>
                <a:effectLst/>
                <a:latin typeface="Roboto" panose="02000000000000000000" pitchFamily="2" charset="0"/>
              </a:rPr>
              <a:t>It is important that students submit their own, original (never previously used) work throughout the class. Submitting previously used work and/or work that is not your own original work is considered a violation in academic integrity. Academic Integrity is something that all students should know about and take measures to uphold – it ensures the value of your degree. The credibility of the university as a whole is diminished if academic integrity is not upheld.</a:t>
            </a:r>
            <a:endParaRPr lang="en-US" sz="1900" b="0" dirty="0">
              <a:effectLst/>
            </a:endParaRPr>
          </a:p>
          <a:p>
            <a:pPr marL="114300" indent="0" rtl="0">
              <a:spcBef>
                <a:spcPts val="0"/>
              </a:spcBef>
              <a:spcAft>
                <a:spcPts val="0"/>
              </a:spcAft>
              <a:buNone/>
            </a:pPr>
            <a:br>
              <a:rPr lang="en-US" sz="1900" b="0" dirty="0">
                <a:effectLst/>
              </a:rPr>
            </a:br>
            <a:r>
              <a:rPr lang="en-US" sz="1900" b="0" i="1" u="sng" strike="noStrike" dirty="0">
                <a:solidFill>
                  <a:srgbClr val="000000"/>
                </a:solidFill>
                <a:effectLst/>
                <a:latin typeface="Roboto" panose="02000000000000000000" pitchFamily="2" charset="0"/>
              </a:rPr>
              <a:t>Types of Violations</a:t>
            </a:r>
            <a:endParaRPr lang="en-US" sz="1900" b="0" i="1" u="sng" dirty="0">
              <a:effectLst/>
            </a:endParaRPr>
          </a:p>
          <a:p>
            <a:pPr marL="114300" indent="0" rtl="0">
              <a:spcBef>
                <a:spcPts val="0"/>
              </a:spcBef>
              <a:spcAft>
                <a:spcPts val="0"/>
              </a:spcAft>
              <a:buNone/>
            </a:pPr>
            <a:br>
              <a:rPr lang="en-US" sz="1900" b="0" dirty="0">
                <a:effectLst/>
              </a:rPr>
            </a:br>
            <a:r>
              <a:rPr lang="en-US" sz="1900" b="0" i="1" u="none" strike="noStrike" dirty="0">
                <a:solidFill>
                  <a:srgbClr val="000000"/>
                </a:solidFill>
                <a:effectLst/>
                <a:latin typeface="Roboto" panose="02000000000000000000" pitchFamily="2" charset="0"/>
              </a:rPr>
              <a:t>There are four types of academic dishonesty: (1) Plagiarism; (2) Fabrication; (3) Cheating; and (4) Aiding and Abetting Dishonesty.</a:t>
            </a:r>
            <a:endParaRPr lang="en-US" sz="1900" b="0" i="1" dirty="0">
              <a:effectLst/>
            </a:endParaRPr>
          </a:p>
          <a:p>
            <a:pPr marL="114300" indent="0" rtl="0">
              <a:spcBef>
                <a:spcPts val="0"/>
              </a:spcBef>
              <a:spcAft>
                <a:spcPts val="0"/>
              </a:spcAft>
              <a:buNone/>
            </a:pPr>
            <a:br>
              <a:rPr lang="en-US" sz="1900" b="0" dirty="0">
                <a:effectLst/>
              </a:rPr>
            </a:br>
            <a:r>
              <a:rPr lang="en-US" sz="1900" b="0" i="0" u="none" strike="noStrike" dirty="0">
                <a:solidFill>
                  <a:srgbClr val="000000"/>
                </a:solidFill>
                <a:effectLst/>
                <a:latin typeface="Roboto" panose="02000000000000000000" pitchFamily="2" charset="0"/>
              </a:rPr>
              <a:t>Rarely does anyone set out to violate standards of academic integrity; plagiarism and cheating usually occur because students are in a hurry and take some short cuts to submit the required assignment. The best remedies to ensure academic integrity are thus to keep up with the class and to ask questions along the way. It is important that you know that intentionality (“I didn’t know” or “I didn’t mean it”) Is not a valid excuse for violating standards of academic integrity. Penalties for violating Academic Integrity may include receiving an "F" on the assignment, an "F" in the course, and notification of the Registrar. Multiple instances of Academic Dishonesty at ISU may result in suspension or expulsion. You should thus talk with your instructor before submitting your work if you have any questions about your use of sources or other information.</a:t>
            </a:r>
            <a:endParaRPr lang="en-US" sz="1900" b="0" dirty="0">
              <a:effectLst/>
            </a:endParaRPr>
          </a:p>
        </p:txBody>
      </p:sp>
    </p:spTree>
    <p:extLst>
      <p:ext uri="{BB962C8B-B14F-4D97-AF65-F5344CB8AC3E}">
        <p14:creationId xmlns:p14="http://schemas.microsoft.com/office/powerpoint/2010/main" val="97239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2AAF-2D7A-40A6-AADC-F2A744430FB6}"/>
              </a:ext>
            </a:extLst>
          </p:cNvPr>
          <p:cNvSpPr>
            <a:spLocks noGrp="1"/>
          </p:cNvSpPr>
          <p:nvPr>
            <p:ph type="title"/>
          </p:nvPr>
        </p:nvSpPr>
        <p:spPr/>
        <p:txBody>
          <a:bodyPr/>
          <a:lstStyle/>
          <a:p>
            <a:r>
              <a:rPr lang="en-US" dirty="0">
                <a:hlinkClick r:id="rId2"/>
              </a:rPr>
              <a:t>Institutional Syllabus Statements</a:t>
            </a:r>
            <a:endParaRPr lang="en-US" dirty="0"/>
          </a:p>
        </p:txBody>
      </p:sp>
      <p:sp>
        <p:nvSpPr>
          <p:cNvPr id="4" name="Text Placeholder 3">
            <a:extLst>
              <a:ext uri="{FF2B5EF4-FFF2-40B4-BE49-F238E27FC236}">
                <a16:creationId xmlns:a16="http://schemas.microsoft.com/office/drawing/2014/main" id="{FD2EF928-7505-4E84-8FC3-00F518C1834F}"/>
              </a:ext>
            </a:extLst>
          </p:cNvPr>
          <p:cNvSpPr>
            <a:spLocks noGrp="1"/>
          </p:cNvSpPr>
          <p:nvPr>
            <p:ph type="body" idx="1"/>
          </p:nvPr>
        </p:nvSpPr>
        <p:spPr>
          <a:xfrm>
            <a:off x="2002054" y="1600200"/>
            <a:ext cx="4523874" cy="4964229"/>
          </a:xfrm>
        </p:spPr>
        <p:txBody>
          <a:bodyPr>
            <a:normAutofit fontScale="92500" lnSpcReduction="20000"/>
          </a:bodyPr>
          <a:lstStyle/>
          <a:p>
            <a:pPr marL="114300" indent="0" rtl="0">
              <a:spcBef>
                <a:spcPts val="0"/>
              </a:spcBef>
              <a:spcAft>
                <a:spcPts val="0"/>
              </a:spcAft>
              <a:buNone/>
            </a:pPr>
            <a:r>
              <a:rPr lang="en-US" sz="3000" b="1" u="none" strike="noStrike" dirty="0">
                <a:solidFill>
                  <a:srgbClr val="222222"/>
                </a:solidFill>
                <a:effectLst/>
                <a:latin typeface="Roboto" panose="02000000000000000000" pitchFamily="2" charset="0"/>
              </a:rPr>
              <a:t>ISU Book Bundle </a:t>
            </a:r>
          </a:p>
          <a:p>
            <a:pPr marL="114300" indent="0" rtl="0">
              <a:spcBef>
                <a:spcPts val="0"/>
              </a:spcBef>
              <a:spcAft>
                <a:spcPts val="0"/>
              </a:spcAft>
              <a:buNone/>
            </a:pPr>
            <a:r>
              <a:rPr lang="en-US" sz="1800" b="1" i="1" u="none" strike="noStrike" dirty="0">
                <a:solidFill>
                  <a:srgbClr val="F37920"/>
                </a:solidFill>
                <a:effectLst/>
                <a:latin typeface="Roboto" panose="02000000000000000000" pitchFamily="2" charset="0"/>
              </a:rPr>
              <a:t>(</a:t>
            </a:r>
            <a:r>
              <a:rPr lang="en-US" sz="1800" b="1" i="1" u="sng" strike="noStrike" dirty="0">
                <a:solidFill>
                  <a:srgbClr val="434343"/>
                </a:solidFill>
                <a:effectLst/>
                <a:latin typeface="Roboto" panose="02000000000000000000" pitchFamily="2" charset="0"/>
                <a:hlinkClick r:id="rId3"/>
              </a:rPr>
              <a:t>isu.edu/</a:t>
            </a:r>
            <a:r>
              <a:rPr lang="en-US" sz="1800" b="1" i="1" u="sng" strike="noStrike" dirty="0" err="1">
                <a:solidFill>
                  <a:srgbClr val="434343"/>
                </a:solidFill>
                <a:effectLst/>
                <a:latin typeface="Roboto" panose="02000000000000000000" pitchFamily="2" charset="0"/>
                <a:hlinkClick r:id="rId3"/>
              </a:rPr>
              <a:t>bookbundle</a:t>
            </a:r>
            <a:r>
              <a:rPr lang="en-US" sz="1800" b="1" i="1" u="sng" strike="noStrike" dirty="0">
                <a:solidFill>
                  <a:srgbClr val="434343"/>
                </a:solidFill>
                <a:effectLst/>
                <a:latin typeface="Roboto" panose="02000000000000000000" pitchFamily="2" charset="0"/>
                <a:hlinkClick r:id="rId3"/>
              </a:rPr>
              <a:t>)</a:t>
            </a:r>
            <a:endParaRPr lang="en-US" b="1" dirty="0">
              <a:effectLst/>
            </a:endParaRPr>
          </a:p>
          <a:p>
            <a:pPr marL="114300" indent="0" rtl="0">
              <a:spcBef>
                <a:spcPts val="0"/>
              </a:spcBef>
              <a:spcAft>
                <a:spcPts val="0"/>
              </a:spcAft>
              <a:buNone/>
            </a:pPr>
            <a:r>
              <a:rPr lang="en-US" sz="1800" b="0" i="0" u="none" strike="noStrike" dirty="0">
                <a:solidFill>
                  <a:srgbClr val="000000"/>
                </a:solidFill>
                <a:effectLst/>
                <a:latin typeface="Roboto" panose="02000000000000000000" pitchFamily="2" charset="0"/>
              </a:rPr>
              <a:t>Upon registering for classes each semester, all Idaho State University students are automatically enrolled in the ISU Book Bundle, the university's official textbook and course material delivery program. The ISU Book Bundle ensures students have their required course materials on or before the first day of class. Through the ISU Book Bundle, physical books are conveniently packaged and provided to students on a rental basis. Digital materials are delivered directly through Moodle (beginning Fall 2025, Canvas). All students have the opportunity to opt out of the program each semester. Costs for all required course materials will be added to your tuition and fees.</a:t>
            </a:r>
            <a:endParaRPr lang="en-US" b="0" dirty="0">
              <a:effectLst/>
            </a:endParaRPr>
          </a:p>
          <a:p>
            <a:pPr marL="114300" indent="0" rtl="0">
              <a:spcBef>
                <a:spcPts val="0"/>
              </a:spcBef>
              <a:spcAft>
                <a:spcPts val="0"/>
              </a:spcAft>
              <a:buNone/>
            </a:pPr>
            <a:endParaRPr lang="en-US" b="0" dirty="0">
              <a:effectLst/>
            </a:endParaRPr>
          </a:p>
          <a:p>
            <a:pPr marL="114300" indent="0" rtl="0">
              <a:spcBef>
                <a:spcPts val="0"/>
              </a:spcBef>
              <a:spcAft>
                <a:spcPts val="0"/>
              </a:spcAft>
              <a:buNone/>
            </a:pPr>
            <a:r>
              <a:rPr lang="en-US" sz="1800" b="0" i="0" u="none" strike="noStrike" dirty="0">
                <a:solidFill>
                  <a:srgbClr val="000000"/>
                </a:solidFill>
                <a:effectLst/>
                <a:latin typeface="Roboto" panose="02000000000000000000" pitchFamily="2" charset="0"/>
              </a:rPr>
              <a:t>To opt out: follow the website link above. The dates to select your Fall course material pick-up location or opt out are August 8 - September 12.  There will be no refunds after the end of the opt-out period. </a:t>
            </a:r>
            <a:endParaRPr lang="en-US" b="0" dirty="0">
              <a:effectLst/>
            </a:endParaRPr>
          </a:p>
        </p:txBody>
      </p:sp>
      <p:sp>
        <p:nvSpPr>
          <p:cNvPr id="5" name="Text Placeholder 4">
            <a:extLst>
              <a:ext uri="{FF2B5EF4-FFF2-40B4-BE49-F238E27FC236}">
                <a16:creationId xmlns:a16="http://schemas.microsoft.com/office/drawing/2014/main" id="{978937DC-C0B7-4B24-A981-93A3DE041ACF}"/>
              </a:ext>
            </a:extLst>
          </p:cNvPr>
          <p:cNvSpPr>
            <a:spLocks noGrp="1"/>
          </p:cNvSpPr>
          <p:nvPr>
            <p:ph type="body" idx="2"/>
          </p:nvPr>
        </p:nvSpPr>
        <p:spPr>
          <a:xfrm>
            <a:off x="6670306" y="1600200"/>
            <a:ext cx="5207369" cy="4964229"/>
          </a:xfrm>
        </p:spPr>
        <p:txBody>
          <a:bodyPr>
            <a:normAutofit fontScale="85000" lnSpcReduction="20000"/>
          </a:bodyPr>
          <a:lstStyle/>
          <a:p>
            <a:pPr marL="114300" indent="0" rtl="0">
              <a:spcBef>
                <a:spcPts val="0"/>
              </a:spcBef>
              <a:spcAft>
                <a:spcPts val="0"/>
              </a:spcAft>
              <a:buNone/>
            </a:pPr>
            <a:r>
              <a:rPr lang="en-US" sz="3300" b="1" i="0" u="none" strike="noStrike" dirty="0">
                <a:solidFill>
                  <a:srgbClr val="222222"/>
                </a:solidFill>
                <a:effectLst/>
                <a:latin typeface="Roboto" panose="02000000000000000000" pitchFamily="2" charset="0"/>
              </a:rPr>
              <a:t>Reasonable Accommodations:</a:t>
            </a:r>
            <a:endParaRPr lang="en-US" sz="3300" b="1" dirty="0">
              <a:effectLst/>
            </a:endParaRPr>
          </a:p>
          <a:p>
            <a:pPr marL="114300" indent="0" rtl="0">
              <a:spcBef>
                <a:spcPts val="0"/>
              </a:spcBef>
              <a:spcAft>
                <a:spcPts val="0"/>
              </a:spcAft>
              <a:buNone/>
            </a:pPr>
            <a:r>
              <a:rPr lang="en-US" sz="1800" b="1" i="0" u="none" strike="noStrike" dirty="0">
                <a:solidFill>
                  <a:srgbClr val="222222"/>
                </a:solidFill>
                <a:effectLst/>
                <a:latin typeface="Roboto" panose="02000000000000000000" pitchFamily="2" charset="0"/>
              </a:rPr>
              <a:t> </a:t>
            </a:r>
            <a:endParaRPr lang="en-US" b="0" dirty="0">
              <a:effectLst/>
            </a:endParaRPr>
          </a:p>
          <a:p>
            <a:pPr marL="114300" indent="0" rtl="0">
              <a:spcBef>
                <a:spcPts val="0"/>
              </a:spcBef>
              <a:spcAft>
                <a:spcPts val="0"/>
              </a:spcAft>
              <a:buNone/>
            </a:pPr>
            <a:r>
              <a:rPr lang="en-US" sz="2000" b="0" i="0" u="none" strike="noStrike" dirty="0">
                <a:solidFill>
                  <a:srgbClr val="222222"/>
                </a:solidFill>
                <a:effectLst/>
                <a:latin typeface="Roboto" panose="02000000000000000000" pitchFamily="2" charset="0"/>
              </a:rPr>
              <a:t>ISU is committed to providing an accessible learning environment for students with documented disabilities. If there are aspects of the instruction or design of this course that result in disability- related barriers to your participation, please contact Disability Services to engage in a confidential conversation about the process for requesting accommodations.</a:t>
            </a:r>
            <a:endParaRPr lang="en-US" sz="2000" b="0" dirty="0">
              <a:effectLst/>
            </a:endParaRPr>
          </a:p>
          <a:p>
            <a:pPr marL="114300" indent="0" rtl="0">
              <a:spcBef>
                <a:spcPts val="0"/>
              </a:spcBef>
              <a:spcAft>
                <a:spcPts val="0"/>
              </a:spcAft>
              <a:buNone/>
            </a:pPr>
            <a:r>
              <a:rPr lang="en-US" sz="2000" b="0" i="0" u="none" strike="noStrike" dirty="0">
                <a:solidFill>
                  <a:srgbClr val="222222"/>
                </a:solidFill>
                <a:effectLst/>
                <a:latin typeface="Roboto" panose="02000000000000000000" pitchFamily="2" charset="0"/>
              </a:rPr>
              <a:t>Students are encouraged to register with Disability Services as soon as they begin this course, or in the timeliest manner possible, as accommodations are not provided retroactively. More information can be found on the </a:t>
            </a:r>
            <a:r>
              <a:rPr lang="en-US" sz="2000" b="0" i="0" u="sng" strike="noStrike" dirty="0">
                <a:solidFill>
                  <a:srgbClr val="0000FF"/>
                </a:solidFill>
                <a:effectLst/>
                <a:latin typeface="Roboto" panose="02000000000000000000" pitchFamily="2" charset="0"/>
                <a:hlinkClick r:id="rId4"/>
              </a:rPr>
              <a:t>Disability Services website</a:t>
            </a:r>
            <a:r>
              <a:rPr lang="en-US" sz="2000" b="0" i="0" u="none" strike="noStrike" dirty="0">
                <a:solidFill>
                  <a:srgbClr val="222222"/>
                </a:solidFill>
                <a:effectLst/>
                <a:latin typeface="Roboto" panose="02000000000000000000" pitchFamily="2" charset="0"/>
              </a:rPr>
              <a:t>.</a:t>
            </a:r>
            <a:endParaRPr lang="en-US" sz="2000" b="0" dirty="0">
              <a:effectLst/>
            </a:endParaRPr>
          </a:p>
          <a:p>
            <a:pPr marL="114300" indent="0" rtl="0">
              <a:spcBef>
                <a:spcPts val="0"/>
              </a:spcBef>
              <a:spcAft>
                <a:spcPts val="0"/>
              </a:spcAft>
              <a:buNone/>
            </a:pPr>
            <a:r>
              <a:rPr lang="en-US" sz="2000" b="0" i="0" u="none" strike="noStrike" dirty="0">
                <a:solidFill>
                  <a:srgbClr val="222222"/>
                </a:solidFill>
                <a:effectLst/>
                <a:latin typeface="Roboto" panose="02000000000000000000" pitchFamily="2" charset="0"/>
              </a:rPr>
              <a:t> </a:t>
            </a:r>
            <a:endParaRPr lang="en-US" sz="2000" b="0" dirty="0">
              <a:effectLst/>
            </a:endParaRPr>
          </a:p>
          <a:p>
            <a:pPr marL="723900" indent="0" rtl="0">
              <a:spcBef>
                <a:spcPts val="0"/>
              </a:spcBef>
              <a:spcAft>
                <a:spcPts val="0"/>
              </a:spcAft>
              <a:buNone/>
            </a:pPr>
            <a:r>
              <a:rPr lang="en-US" sz="2000" b="0" i="0" u="none" strike="noStrike" dirty="0">
                <a:solidFill>
                  <a:srgbClr val="222222"/>
                </a:solidFill>
                <a:effectLst/>
                <a:latin typeface="Roboto" panose="02000000000000000000" pitchFamily="2" charset="0"/>
              </a:rPr>
              <a:t>·       </a:t>
            </a:r>
            <a:r>
              <a:rPr lang="en-US" sz="2000" b="1" i="0" u="none" strike="noStrike" dirty="0">
                <a:solidFill>
                  <a:srgbClr val="222222"/>
                </a:solidFill>
                <a:effectLst/>
                <a:latin typeface="Roboto" panose="02000000000000000000" pitchFamily="2" charset="0"/>
              </a:rPr>
              <a:t>Hours: </a:t>
            </a:r>
            <a:r>
              <a:rPr lang="en-US" sz="2000" b="0" i="0" u="none" strike="noStrike" dirty="0">
                <a:solidFill>
                  <a:srgbClr val="222222"/>
                </a:solidFill>
                <a:effectLst/>
                <a:latin typeface="Roboto" panose="02000000000000000000" pitchFamily="2" charset="0"/>
              </a:rPr>
              <a:t>8:00 – 5:00, Monday - Friday</a:t>
            </a:r>
            <a:endParaRPr lang="en-US" sz="2000" b="0" dirty="0">
              <a:effectLst/>
            </a:endParaRPr>
          </a:p>
          <a:p>
            <a:pPr marL="723900" indent="0" rtl="0">
              <a:spcBef>
                <a:spcPts val="0"/>
              </a:spcBef>
              <a:spcAft>
                <a:spcPts val="0"/>
              </a:spcAft>
              <a:buNone/>
            </a:pPr>
            <a:r>
              <a:rPr lang="en-US" sz="2000" b="0" i="0" u="none" strike="noStrike" dirty="0">
                <a:solidFill>
                  <a:srgbClr val="222222"/>
                </a:solidFill>
                <a:effectLst/>
                <a:latin typeface="Roboto" panose="02000000000000000000" pitchFamily="2" charset="0"/>
              </a:rPr>
              <a:t>·       </a:t>
            </a:r>
            <a:r>
              <a:rPr lang="en-US" sz="2000" b="1" i="0" u="none" strike="noStrike" dirty="0">
                <a:solidFill>
                  <a:srgbClr val="222222"/>
                </a:solidFill>
                <a:effectLst/>
                <a:latin typeface="Roboto" panose="02000000000000000000" pitchFamily="2" charset="0"/>
              </a:rPr>
              <a:t>Phone: </a:t>
            </a:r>
            <a:r>
              <a:rPr lang="en-US" sz="2000" b="0" i="0" u="none" strike="noStrike" dirty="0">
                <a:solidFill>
                  <a:srgbClr val="222222"/>
                </a:solidFill>
                <a:effectLst/>
                <a:latin typeface="Roboto" panose="02000000000000000000" pitchFamily="2" charset="0"/>
              </a:rPr>
              <a:t>(208) 282-3599</a:t>
            </a:r>
            <a:endParaRPr lang="en-US" sz="2000" b="0" dirty="0">
              <a:effectLst/>
            </a:endParaRPr>
          </a:p>
          <a:p>
            <a:pPr marL="723900" indent="0" rtl="0">
              <a:spcBef>
                <a:spcPts val="0"/>
              </a:spcBef>
              <a:spcAft>
                <a:spcPts val="0"/>
              </a:spcAft>
              <a:buNone/>
            </a:pPr>
            <a:r>
              <a:rPr lang="en-US" sz="2000" b="0" i="0" u="none" strike="noStrike" dirty="0">
                <a:solidFill>
                  <a:srgbClr val="222222"/>
                </a:solidFill>
                <a:effectLst/>
                <a:latin typeface="Roboto" panose="02000000000000000000" pitchFamily="2" charset="0"/>
              </a:rPr>
              <a:t>·       </a:t>
            </a:r>
            <a:r>
              <a:rPr lang="en-US" sz="2000" b="1" i="0" u="none" strike="noStrike" dirty="0">
                <a:solidFill>
                  <a:srgbClr val="222222"/>
                </a:solidFill>
                <a:effectLst/>
                <a:latin typeface="Roboto" panose="02000000000000000000" pitchFamily="2" charset="0"/>
              </a:rPr>
              <a:t>Fax: </a:t>
            </a:r>
            <a:r>
              <a:rPr lang="en-US" sz="2000" b="0" i="0" u="none" strike="noStrike" dirty="0">
                <a:solidFill>
                  <a:srgbClr val="222222"/>
                </a:solidFill>
                <a:effectLst/>
                <a:latin typeface="Roboto" panose="02000000000000000000" pitchFamily="2" charset="0"/>
              </a:rPr>
              <a:t>(208) 282-4617</a:t>
            </a:r>
            <a:endParaRPr lang="en-US" sz="2000" b="0" dirty="0">
              <a:effectLst/>
            </a:endParaRPr>
          </a:p>
          <a:p>
            <a:pPr marL="723900" indent="0" rtl="0">
              <a:spcBef>
                <a:spcPts val="0"/>
              </a:spcBef>
              <a:spcAft>
                <a:spcPts val="0"/>
              </a:spcAft>
              <a:buNone/>
            </a:pPr>
            <a:r>
              <a:rPr lang="en-US" sz="2000" b="0" i="0" u="none" strike="noStrike" dirty="0">
                <a:solidFill>
                  <a:srgbClr val="222222"/>
                </a:solidFill>
                <a:effectLst/>
                <a:latin typeface="Roboto" panose="02000000000000000000" pitchFamily="2" charset="0"/>
              </a:rPr>
              <a:t>·       </a:t>
            </a:r>
            <a:r>
              <a:rPr lang="en-US" sz="2000" b="1" i="0" u="none" strike="noStrike" dirty="0">
                <a:solidFill>
                  <a:srgbClr val="222222"/>
                </a:solidFill>
                <a:effectLst/>
                <a:latin typeface="Roboto" panose="02000000000000000000" pitchFamily="2" charset="0"/>
              </a:rPr>
              <a:t>Email: </a:t>
            </a:r>
            <a:r>
              <a:rPr lang="en-US" sz="2000" b="0" i="0" u="none" strike="noStrike" dirty="0">
                <a:solidFill>
                  <a:srgbClr val="F37920"/>
                </a:solidFill>
                <a:effectLst/>
                <a:latin typeface="Roboto" panose="02000000000000000000" pitchFamily="2" charset="0"/>
              </a:rPr>
              <a:t>disabilityservices@isu.edu</a:t>
            </a:r>
            <a:endParaRPr lang="en-US" sz="2000" b="0" dirty="0">
              <a:solidFill>
                <a:srgbClr val="F37920"/>
              </a:solidFill>
              <a:effectLst/>
            </a:endParaRPr>
          </a:p>
          <a:p>
            <a:pPr marL="114300" indent="0">
              <a:buNone/>
            </a:pPr>
            <a:r>
              <a:rPr lang="en-US" sz="2000" b="1" i="0" u="none" strike="noStrike" dirty="0">
                <a:solidFill>
                  <a:srgbClr val="222222"/>
                </a:solidFill>
                <a:effectLst/>
                <a:latin typeface="Roboto" panose="02000000000000000000" pitchFamily="2" charset="0"/>
              </a:rPr>
              <a:t>Location: </a:t>
            </a:r>
            <a:r>
              <a:rPr lang="en-US" sz="2000" b="0" i="0" u="none" strike="noStrike" dirty="0">
                <a:solidFill>
                  <a:srgbClr val="222222"/>
                </a:solidFill>
                <a:effectLst/>
                <a:latin typeface="Roboto" panose="02000000000000000000" pitchFamily="2" charset="0"/>
              </a:rPr>
              <a:t>Rendezvous Complex, Room 125 (Pocatello Campus) ISU also offers Services in</a:t>
            </a:r>
            <a:r>
              <a:rPr lang="en-US" sz="2000" b="0" i="0" u="none" strike="noStrike" dirty="0">
                <a:solidFill>
                  <a:srgbClr val="0000FF"/>
                </a:solidFill>
                <a:effectLst/>
                <a:latin typeface="Roboto" panose="02000000000000000000" pitchFamily="2" charset="0"/>
              </a:rPr>
              <a:t> </a:t>
            </a:r>
            <a:r>
              <a:rPr lang="en-US" sz="2000" b="0" i="0" u="sng" strike="noStrike" dirty="0">
                <a:solidFill>
                  <a:srgbClr val="0000FF"/>
                </a:solidFill>
                <a:effectLst/>
                <a:latin typeface="Roboto" panose="02000000000000000000" pitchFamily="2" charset="0"/>
                <a:hlinkClick r:id="rId5"/>
              </a:rPr>
              <a:t>Idaho Falls, Meridian, and Twin Falls</a:t>
            </a:r>
            <a:endParaRPr lang="en-US" sz="2000" dirty="0"/>
          </a:p>
        </p:txBody>
      </p:sp>
    </p:spTree>
    <p:extLst>
      <p:ext uri="{BB962C8B-B14F-4D97-AF65-F5344CB8AC3E}">
        <p14:creationId xmlns:p14="http://schemas.microsoft.com/office/powerpoint/2010/main" val="2715092848"/>
      </p:ext>
    </p:extLst>
  </p:cSld>
  <p:clrMapOvr>
    <a:masterClrMapping/>
  </p:clrMapOvr>
</p:sld>
</file>

<file path=ppt/theme/theme1.xml><?xml version="1.0" encoding="utf-8"?>
<a:theme xmlns:a="http://schemas.openxmlformats.org/drawingml/2006/main" name="Office Theme">
  <a:themeElements>
    <a:clrScheme name="Idaho State">
      <a:dk1>
        <a:srgbClr val="000000"/>
      </a:dk1>
      <a:lt1>
        <a:srgbClr val="FFFFFF"/>
      </a:lt1>
      <a:dk2>
        <a:srgbClr val="828282"/>
      </a:dk2>
      <a:lt2>
        <a:srgbClr val="E6E7E8"/>
      </a:lt2>
      <a:accent1>
        <a:srgbClr val="F37920"/>
      </a:accent1>
      <a:accent2>
        <a:srgbClr val="A7A7A7"/>
      </a:accent2>
      <a:accent3>
        <a:srgbClr val="A7A7A7"/>
      </a:accent3>
      <a:accent4>
        <a:srgbClr val="FFFFFF"/>
      </a:accent4>
      <a:accent5>
        <a:srgbClr val="F69240"/>
      </a:accent5>
      <a:accent6>
        <a:srgbClr val="F37920"/>
      </a:accent6>
      <a:hlink>
        <a:srgbClr val="F37920"/>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B14E56B6F7F841B5C81D9F7A62942C" ma:contentTypeVersion="6" ma:contentTypeDescription="Create a new document." ma:contentTypeScope="" ma:versionID="9970679bbd0ab3fe0764739206040b9e">
  <xsd:schema xmlns:xsd="http://www.w3.org/2001/XMLSchema" xmlns:xs="http://www.w3.org/2001/XMLSchema" xmlns:p="http://schemas.microsoft.com/office/2006/metadata/properties" xmlns:ns3="49c92305-a9f2-46fb-8a3b-73ec865d7f43" targetNamespace="http://schemas.microsoft.com/office/2006/metadata/properties" ma:root="true" ma:fieldsID="82ae8fc665e60730123ed38c2f150287" ns3:_="">
    <xsd:import namespace="49c92305-a9f2-46fb-8a3b-73ec865d7f4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92305-a9f2-46fb-8a3b-73ec865d7f4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9c92305-a9f2-46fb-8a3b-73ec865d7f43" xsi:nil="true"/>
  </documentManagement>
</p:properties>
</file>

<file path=customXml/itemProps1.xml><?xml version="1.0" encoding="utf-8"?>
<ds:datastoreItem xmlns:ds="http://schemas.openxmlformats.org/officeDocument/2006/customXml" ds:itemID="{7742253D-04F8-48BA-8C11-006AE967CD1C}">
  <ds:schemaRefs>
    <ds:schemaRef ds:uri="http://schemas.microsoft.com/sharepoint/v3/contenttype/forms"/>
  </ds:schemaRefs>
</ds:datastoreItem>
</file>

<file path=customXml/itemProps2.xml><?xml version="1.0" encoding="utf-8"?>
<ds:datastoreItem xmlns:ds="http://schemas.openxmlformats.org/officeDocument/2006/customXml" ds:itemID="{EE6EDF32-69D6-46C2-A0B7-9F7C7F2090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c92305-a9f2-46fb-8a3b-73ec865d7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7B3606-A155-4EEA-AAF7-4BAB19639022}">
  <ds:schemaRefs>
    <ds:schemaRef ds:uri="http://purl.org/dc/elements/1.1/"/>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 ds:uri="49c92305-a9f2-46fb-8a3b-73ec865d7f4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254</TotalTime>
  <Words>1630</Words>
  <Application>Microsoft Office PowerPoint</Application>
  <PresentationFormat>Widescreen</PresentationFormat>
  <Paragraphs>101</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Roboto Slab</vt:lpstr>
      <vt:lpstr>Roboto</vt:lpstr>
      <vt:lpstr>Arial</vt:lpstr>
      <vt:lpstr>Office Theme</vt:lpstr>
      <vt:lpstr>All Chairs, Program Directors &amp; Associate Deans Meeting</vt:lpstr>
      <vt:lpstr>PowerPoint Presentation</vt:lpstr>
      <vt:lpstr>Agenda Overview</vt:lpstr>
      <vt:lpstr>Department Chair, Program Director &amp; Associate Dean Meetings</vt:lpstr>
      <vt:lpstr>3-5 Year Departmental  Strategic Visions</vt:lpstr>
      <vt:lpstr>Institutional Syllabus Statements</vt:lpstr>
      <vt:lpstr>Institutional Syllabus Statements</vt:lpstr>
      <vt:lpstr>Institutional Syllabus Statements</vt:lpstr>
      <vt:lpstr>Institutional Syllabus Statements</vt:lpstr>
      <vt:lpstr>Additional Proctoring Services</vt:lpstr>
      <vt:lpstr>Special Course Fee Process Update</vt:lpstr>
      <vt:lpstr>Faculty Evaluations Update</vt:lpstr>
      <vt:lpstr>New Faculty Mentoring</vt:lpstr>
      <vt:lpstr>Center for Learning &amp; Instructional Excellence</vt:lpstr>
      <vt:lpstr>Faculty Salary Mean Comparisons</vt:lpstr>
      <vt:lpstr>Questions/Discussion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Scholes</dc:creator>
  <cp:lastModifiedBy>Lisa</cp:lastModifiedBy>
  <cp:revision>19</cp:revision>
  <dcterms:modified xsi:type="dcterms:W3CDTF">2025-08-21T19:02:05Z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0x0101007FB14E56B6F7F841B5C81D9F7A62942C</vt:lpwstr>
  </property>
</Properties>
</file>