
<file path=[Content_Types].xml><?xml version="1.0" encoding="utf-8"?>
<Types xmlns="http://schemas.openxmlformats.org/package/2006/content-types">
  <Default ContentType="application/x-fontdata" Extension="fntdata"/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y="6858000" cx="12192000"/>
  <p:notesSz cx="6858000" cy="9144000"/>
  <p:embeddedFontLst>
    <p:embeddedFont>
      <p:font typeface="Roboto Slab"/>
      <p:regular r:id="rId22"/>
      <p:bold r:id="rId23"/>
    </p:embeddedFont>
    <p:embeddedFont>
      <p:font typeface="Roboto"/>
      <p:regular r:id="rId24"/>
      <p:bold r:id="rId25"/>
      <p:italic r:id="rId26"/>
      <p:boldItalic r:id="rId2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8" roundtripDataSignature="AMtx7miEFc7oPQDyyFjM59gPSq2nfEN9v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E69568D-EC95-4359-9C0E-DB02F49A1046}">
  <a:tblStyle styleId="{0E69568D-EC95-4359-9C0E-DB02F49A104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font" Target="fonts/RobotoSlab-regular.fntdata"/><Relationship Id="rId21" Type="http://schemas.openxmlformats.org/officeDocument/2006/relationships/slide" Target="slides/slide16.xml"/><Relationship Id="rId24" Type="http://schemas.openxmlformats.org/officeDocument/2006/relationships/font" Target="fonts/Roboto-regular.fntdata"/><Relationship Id="rId23" Type="http://schemas.openxmlformats.org/officeDocument/2006/relationships/font" Target="fonts/RobotoSlab-bold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Roboto-italic.fntdata"/><Relationship Id="rId25" Type="http://schemas.openxmlformats.org/officeDocument/2006/relationships/font" Target="fonts/Roboto-bold.fntdata"/><Relationship Id="rId28" Type="http://customschemas.google.com/relationships/presentationmetadata" Target="metadata"/><Relationship Id="rId27" Type="http://schemas.openxmlformats.org/officeDocument/2006/relationships/font" Target="fonts/Robot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6" name="Google Shape;3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8043eee86f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38043eee86f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g38043eee86f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8043eee86f_0_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38043eee86f_0_1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g38043eee86f_0_13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38aa25953a6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" name="Google Shape;43;g38aa25953a6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" name="Google Shape;44;g38aa25953a6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4" name="Google Shape;74;p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5" name="Google Shape;75;p6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812ec33aa7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812ec33aa7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g3812ec33aa7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gif"/><Relationship Id="rId3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gif"/><Relationship Id="rId3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gif"/><Relationship Id="rId3" Type="http://schemas.openxmlformats.org/officeDocument/2006/relationships/image" Target="../media/image2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gif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14"/>
          <p:cNvSpPr txBox="1"/>
          <p:nvPr>
            <p:ph type="ctrTitle"/>
          </p:nvPr>
        </p:nvSpPr>
        <p:spPr>
          <a:xfrm>
            <a:off x="1398872" y="2481371"/>
            <a:ext cx="9394256" cy="122240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Roboto Slab"/>
              <a:buNone/>
              <a:defRPr b="1" i="0" sz="4500" u="none" cap="none" strike="noStrik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4"/>
          <p:cNvSpPr txBox="1"/>
          <p:nvPr>
            <p:ph idx="1" type="subTitle"/>
          </p:nvPr>
        </p:nvSpPr>
        <p:spPr>
          <a:xfrm>
            <a:off x="1398872" y="3872045"/>
            <a:ext cx="9394257" cy="625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Arial"/>
              <a:buNone/>
              <a:defRPr b="0" i="0" sz="2200" u="none" cap="none" strike="noStrike">
                <a:solidFill>
                  <a:srgbClr val="B8260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4"/>
          <p:cNvSpPr/>
          <p:nvPr/>
        </p:nvSpPr>
        <p:spPr>
          <a:xfrm>
            <a:off x="8969829" y="6019800"/>
            <a:ext cx="3222171" cy="838200"/>
          </a:xfrm>
          <a:custGeom>
            <a:rect b="b" l="l" r="r" t="t"/>
            <a:pathLst>
              <a:path extrusionOk="0" h="1179444" w="4910180">
                <a:moveTo>
                  <a:pt x="0" y="1179444"/>
                </a:moveTo>
                <a:lnTo>
                  <a:pt x="4909932" y="0"/>
                </a:lnTo>
                <a:cubicBezTo>
                  <a:pt x="4912140" y="375478"/>
                  <a:pt x="4898845" y="795629"/>
                  <a:pt x="4901053" y="1171107"/>
                </a:cubicBezTo>
                <a:lnTo>
                  <a:pt x="0" y="117944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" name="Google Shape;14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1020802" y="6234915"/>
            <a:ext cx="951307" cy="42974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8921" y="222971"/>
            <a:ext cx="2146822" cy="7256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5"/>
          <p:cNvSpPr txBox="1"/>
          <p:nvPr>
            <p:ph type="title"/>
          </p:nvPr>
        </p:nvSpPr>
        <p:spPr>
          <a:xfrm>
            <a:off x="838200" y="1143003"/>
            <a:ext cx="10515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Slab"/>
              <a:buNone/>
              <a:defRPr b="1" i="0" sz="4400" u="none" cap="none" strike="noStrik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15"/>
          <p:cNvSpPr txBox="1"/>
          <p:nvPr>
            <p:ph idx="1" type="body"/>
          </p:nvPr>
        </p:nvSpPr>
        <p:spPr>
          <a:xfrm>
            <a:off x="838200" y="1956257"/>
            <a:ext cx="10515600" cy="41832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Google Shape;19;p15"/>
          <p:cNvSpPr/>
          <p:nvPr/>
        </p:nvSpPr>
        <p:spPr>
          <a:xfrm>
            <a:off x="8969829" y="6019800"/>
            <a:ext cx="3222171" cy="838200"/>
          </a:xfrm>
          <a:custGeom>
            <a:rect b="b" l="l" r="r" t="t"/>
            <a:pathLst>
              <a:path extrusionOk="0" h="1179444" w="4910180">
                <a:moveTo>
                  <a:pt x="0" y="1179444"/>
                </a:moveTo>
                <a:lnTo>
                  <a:pt x="4909932" y="0"/>
                </a:lnTo>
                <a:cubicBezTo>
                  <a:pt x="4912140" y="375478"/>
                  <a:pt x="4898845" y="795629"/>
                  <a:pt x="4901053" y="1171107"/>
                </a:cubicBezTo>
                <a:lnTo>
                  <a:pt x="0" y="117944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" name="Google Shape;20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1020802" y="6234915"/>
            <a:ext cx="951307" cy="429742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Google Shape;21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8921" y="222971"/>
            <a:ext cx="2146822" cy="7256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6"/>
          <p:cNvSpPr txBox="1"/>
          <p:nvPr>
            <p:ph type="title"/>
          </p:nvPr>
        </p:nvSpPr>
        <p:spPr>
          <a:xfrm>
            <a:off x="839788" y="1324882"/>
            <a:ext cx="3932237" cy="10699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oboto"/>
              <a:buNone/>
              <a:defRPr b="1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16"/>
          <p:cNvSpPr txBox="1"/>
          <p:nvPr>
            <p:ph idx="1" type="body"/>
          </p:nvPr>
        </p:nvSpPr>
        <p:spPr>
          <a:xfrm>
            <a:off x="5183188" y="1324883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406400" lvl="1" marL="9144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810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55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5" name="Google Shape;25;p16"/>
          <p:cNvSpPr txBox="1"/>
          <p:nvPr>
            <p:ph idx="2" type="body"/>
          </p:nvPr>
        </p:nvSpPr>
        <p:spPr>
          <a:xfrm>
            <a:off x="839788" y="2394858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16"/>
          <p:cNvSpPr/>
          <p:nvPr/>
        </p:nvSpPr>
        <p:spPr>
          <a:xfrm>
            <a:off x="8969829" y="6019800"/>
            <a:ext cx="3222171" cy="838200"/>
          </a:xfrm>
          <a:custGeom>
            <a:rect b="b" l="l" r="r" t="t"/>
            <a:pathLst>
              <a:path extrusionOk="0" h="1179444" w="4910180">
                <a:moveTo>
                  <a:pt x="0" y="1179444"/>
                </a:moveTo>
                <a:lnTo>
                  <a:pt x="4909932" y="0"/>
                </a:lnTo>
                <a:cubicBezTo>
                  <a:pt x="4912140" y="375478"/>
                  <a:pt x="4898845" y="795629"/>
                  <a:pt x="4901053" y="1171107"/>
                </a:cubicBezTo>
                <a:lnTo>
                  <a:pt x="0" y="117944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7" name="Google Shape;27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1020802" y="6234915"/>
            <a:ext cx="951307" cy="429742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Google Shape;28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8921" y="222971"/>
            <a:ext cx="2146822" cy="7256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>
  <p:cSld name="Picture with Caption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7"/>
          <p:cNvSpPr/>
          <p:nvPr>
            <p:ph idx="2" type="pic"/>
          </p:nvPr>
        </p:nvSpPr>
        <p:spPr>
          <a:xfrm>
            <a:off x="0" y="0"/>
            <a:ext cx="11767457" cy="6531429"/>
          </a:xfrm>
          <a:prstGeom prst="rect">
            <a:avLst/>
          </a:prstGeom>
          <a:noFill/>
          <a:ln>
            <a:noFill/>
          </a:ln>
        </p:spPr>
      </p:sp>
      <p:sp>
        <p:nvSpPr>
          <p:cNvPr id="31" name="Google Shape;31;p17"/>
          <p:cNvSpPr/>
          <p:nvPr/>
        </p:nvSpPr>
        <p:spPr>
          <a:xfrm>
            <a:off x="8969829" y="6019800"/>
            <a:ext cx="3222171" cy="838200"/>
          </a:xfrm>
          <a:custGeom>
            <a:rect b="b" l="l" r="r" t="t"/>
            <a:pathLst>
              <a:path extrusionOk="0" h="1179444" w="4910180">
                <a:moveTo>
                  <a:pt x="0" y="1179444"/>
                </a:moveTo>
                <a:lnTo>
                  <a:pt x="4909932" y="0"/>
                </a:lnTo>
                <a:cubicBezTo>
                  <a:pt x="4912140" y="375478"/>
                  <a:pt x="4898845" y="795629"/>
                  <a:pt x="4901053" y="1171107"/>
                </a:cubicBezTo>
                <a:lnTo>
                  <a:pt x="0" y="117944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2" name="Google Shape;32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1020802" y="6234915"/>
            <a:ext cx="951307" cy="429742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Google Shape;33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8921" y="222971"/>
            <a:ext cx="2146822" cy="7256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s://www.isu.edu/assessment/curriculum-map-/" TargetMode="Externa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hyperlink" Target="https://www.isu.edu/assessment/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www.isu.edu/assessment/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www.isu.edu/media/libraries/academic-affairs/2024-ISU-Mid-Cycle-Self-Evaluation-Report-Aug-2024.pdf" TargetMode="External"/><Relationship Id="rId4" Type="http://schemas.openxmlformats.org/officeDocument/2006/relationships/hyperlink" Target="https://isu.box.com/s/7r9ps62kr4sygqp93pnbbec423lk7j4i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"/>
          <p:cNvSpPr txBox="1"/>
          <p:nvPr>
            <p:ph type="ctrTitle"/>
          </p:nvPr>
        </p:nvSpPr>
        <p:spPr>
          <a:xfrm>
            <a:off x="1398873" y="1814200"/>
            <a:ext cx="9394256" cy="122240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Roboto Slab"/>
              <a:buNone/>
            </a:pPr>
            <a:r>
              <a:rPr lang="en-US" sz="3200">
                <a:solidFill>
                  <a:srgbClr val="434343"/>
                </a:solidFill>
              </a:rPr>
              <a:t>Program Assessment </a:t>
            </a:r>
            <a:r>
              <a:rPr lang="en-US" sz="3200">
                <a:solidFill>
                  <a:srgbClr val="434343"/>
                </a:solidFill>
                <a:extLst>
                  <a:ext uri="http://customooxmlschemas.google.com/">
                    <go:slidesCustomData xmlns:go="http://customooxmlschemas.google.com/" textRoundtripDataId="0"/>
                  </a:ext>
                </a:extLst>
              </a:rPr>
              <a:t>Coordinators Meeting</a:t>
            </a:r>
            <a:endParaRPr sz="3200">
              <a:solidFill>
                <a:srgbClr val="434343"/>
              </a:solidFill>
            </a:endParaRPr>
          </a:p>
        </p:txBody>
      </p:sp>
      <p:sp>
        <p:nvSpPr>
          <p:cNvPr id="39" name="Google Shape;39;p1"/>
          <p:cNvSpPr txBox="1"/>
          <p:nvPr>
            <p:ph idx="1" type="subTitle"/>
          </p:nvPr>
        </p:nvSpPr>
        <p:spPr>
          <a:xfrm>
            <a:off x="1398873" y="3246571"/>
            <a:ext cx="9394257" cy="625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Arial"/>
              <a:buNone/>
            </a:pPr>
            <a:r>
              <a:rPr lang="en-US">
                <a:solidFill>
                  <a:schemeClr val="dk1"/>
                </a:solidFill>
              </a:rPr>
              <a:t>September 19, 2025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40" name="Google Shape;40;p1" title="LearningandInstructionalExcellenceLogo_Wide_AllBlack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312454" y="4707482"/>
            <a:ext cx="5567092" cy="9763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"/>
          <p:cNvSpPr txBox="1"/>
          <p:nvPr>
            <p:ph type="title"/>
          </p:nvPr>
        </p:nvSpPr>
        <p:spPr>
          <a:xfrm>
            <a:off x="838200" y="1143003"/>
            <a:ext cx="10515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Slab"/>
              <a:buNone/>
            </a:pPr>
            <a:r>
              <a:rPr lang="en-US">
                <a:solidFill>
                  <a:srgbClr val="434343"/>
                </a:solidFill>
              </a:rPr>
              <a:t>Assessment in Practice</a:t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98" name="Google Shape;98;p8"/>
          <p:cNvSpPr txBox="1"/>
          <p:nvPr>
            <p:ph idx="1" type="body"/>
          </p:nvPr>
        </p:nvSpPr>
        <p:spPr>
          <a:xfrm>
            <a:off x="838200" y="1956257"/>
            <a:ext cx="10515600" cy="41832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508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rPr lang="en-US"/>
              <a:t>Step 1: Revisit Your </a:t>
            </a:r>
            <a:r>
              <a:rPr b="1" lang="en-US">
                <a:extLst>
                  <a:ext uri="http://customooxmlschemas.google.com/">
                    <go:slidesCustomData xmlns:go="http://customooxmlschemas.google.com/" textRoundtripDataId="1"/>
                  </a:ext>
                </a:extLst>
              </a:rPr>
              <a:t>Program-Level </a:t>
            </a:r>
            <a:r>
              <a:rPr lang="en-US">
                <a:extLst>
                  <a:ext uri="http://customooxmlschemas.google.com/">
                    <go:slidesCustomData xmlns:go="http://customooxmlschemas.google.com/" textRoundtripDataId="2"/>
                  </a:ext>
                </a:extLst>
              </a:rPr>
              <a:t>Student Learning Outcomes (PLOs) </a:t>
            </a:r>
            <a:endParaRPr/>
          </a:p>
          <a:p>
            <a:pPr indent="-4064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/>
              <a:t>Before you can measure anything, you must be clear about what you expect students </a:t>
            </a:r>
            <a:r>
              <a:rPr b="1" lang="en-US"/>
              <a:t>to know</a:t>
            </a:r>
            <a:r>
              <a:rPr lang="en-US"/>
              <a:t> and </a:t>
            </a:r>
            <a:r>
              <a:rPr b="1" lang="en-US">
                <a:solidFill>
                  <a:srgbClr val="434343"/>
                </a:solidFill>
              </a:rPr>
              <a:t>be able to do</a:t>
            </a:r>
            <a:r>
              <a:rPr lang="en-US"/>
              <a:t> upon graduation.</a:t>
            </a:r>
            <a:endParaRPr/>
          </a:p>
          <a:p>
            <a:pPr indent="0" lvl="0" marL="508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sz="800">
              <a:solidFill>
                <a:schemeClr val="dk1"/>
              </a:solidFill>
            </a:endParaRPr>
          </a:p>
          <a:p>
            <a:pPr indent="0" lvl="0" marL="5080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rPr b="1" lang="en-US">
                <a:solidFill>
                  <a:schemeClr val="accent6"/>
                </a:solidFill>
              </a:rPr>
              <a:t>Workshop: </a:t>
            </a:r>
            <a:endParaRPr/>
          </a:p>
          <a:p>
            <a:pPr indent="0" lvl="0" marL="5080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rPr lang="en-US">
                <a:solidFill>
                  <a:schemeClr val="accent6"/>
                </a:solidFill>
              </a:rPr>
              <a:t>Writing Clear, Measurable Program Learning Outcomes</a:t>
            </a:r>
            <a:endParaRPr/>
          </a:p>
          <a:p>
            <a:pPr indent="-228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9"/>
          <p:cNvSpPr txBox="1"/>
          <p:nvPr>
            <p:ph type="title"/>
          </p:nvPr>
        </p:nvSpPr>
        <p:spPr>
          <a:xfrm>
            <a:off x="838200" y="1143003"/>
            <a:ext cx="10515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Slab"/>
              <a:buNone/>
            </a:pPr>
            <a:r>
              <a:rPr lang="en-US"/>
              <a:t>Assessment in Practice</a:t>
            </a:r>
            <a:endParaRPr/>
          </a:p>
        </p:txBody>
      </p:sp>
      <p:sp>
        <p:nvSpPr>
          <p:cNvPr id="104" name="Google Shape;104;p9"/>
          <p:cNvSpPr txBox="1"/>
          <p:nvPr>
            <p:ph idx="1" type="body"/>
          </p:nvPr>
        </p:nvSpPr>
        <p:spPr>
          <a:xfrm>
            <a:off x="838200" y="1956257"/>
            <a:ext cx="10515600" cy="41832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508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rPr lang="en-US" sz="2800"/>
              <a:t>Step 2: Map Your Curriculum</a:t>
            </a:r>
            <a:endParaRPr/>
          </a:p>
          <a:p>
            <a:pPr indent="-4064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/>
              <a:t>Identify where in your curriculum each PLO is taught and assessed. This "</a:t>
            </a:r>
            <a:r>
              <a:rPr lang="en-US" sz="2800" u="sng">
                <a:solidFill>
                  <a:schemeClr val="hlink"/>
                </a:solidFill>
                <a:hlinkClick r:id="rId3"/>
                <a:extLst>
                  <a:ext uri="http://customooxmlschemas.google.com/">
                    <go:slidesCustomData xmlns:go="http://customooxmlschemas.google.com/" textRoundtripDataId="3"/>
                  </a:ext>
                </a:extLst>
              </a:rPr>
              <a:t>curriculum map</a:t>
            </a:r>
            <a:r>
              <a:rPr lang="en-US" sz="2800"/>
              <a:t>" shows the ideal places to collect evidence.  </a:t>
            </a:r>
            <a:endParaRPr/>
          </a:p>
          <a:p>
            <a:pPr indent="-4064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/>
              <a:t>It’s often useful to mark where each outcome is introduced, reinforced, and finally mastered (e.g., in a capstone course).</a:t>
            </a:r>
            <a:endParaRPr sz="2800"/>
          </a:p>
          <a:p>
            <a:pPr indent="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8043eee86f_0_0"/>
          <p:cNvSpPr txBox="1"/>
          <p:nvPr>
            <p:ph type="title"/>
          </p:nvPr>
        </p:nvSpPr>
        <p:spPr>
          <a:xfrm>
            <a:off x="838200" y="1143003"/>
            <a:ext cx="10515600" cy="685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Example: Curriculum Map</a:t>
            </a:r>
            <a:endParaRPr/>
          </a:p>
        </p:txBody>
      </p:sp>
      <p:graphicFrame>
        <p:nvGraphicFramePr>
          <p:cNvPr id="111" name="Google Shape;111;g38043eee86f_0_0"/>
          <p:cNvGraphicFramePr/>
          <p:nvPr/>
        </p:nvGraphicFramePr>
        <p:xfrm>
          <a:off x="928325" y="21296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{0E69568D-EC95-4359-9C0E-DB02F49A1046}</a:tableStyleId>
              </a:tblPr>
              <a:tblGrid>
                <a:gridCol w="3809850"/>
                <a:gridCol w="839625"/>
                <a:gridCol w="1067750"/>
                <a:gridCol w="1007675"/>
                <a:gridCol w="850575"/>
                <a:gridCol w="850575"/>
                <a:gridCol w="850575"/>
                <a:gridCol w="850575"/>
              </a:tblGrid>
              <a:tr h="566800">
                <a:tc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Program-Level Student Learning Outcomes </a:t>
                      </a:r>
                      <a:endParaRPr/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>
                          <a:solidFill>
                            <a:srgbClr val="000000"/>
                          </a:solidFill>
                        </a:rPr>
                        <a:t>(I = Introduce, R = Reinforce, M = Master, &amp; A = Assessment Opportunity)</a:t>
                      </a:r>
                      <a:endParaRPr/>
                    </a:p>
                  </a:txBody>
                  <a:tcPr marT="91425" marB="91425" marR="91425" marL="91425"/>
                </a:tc>
                <a:tc gridSpan="7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Required Course </a:t>
                      </a:r>
                      <a:endParaRPr b="1"/>
                    </a:p>
                  </a:txBody>
                  <a:tcPr marT="91425" marB="91425" marR="91425" marL="91425"/>
                </a:tc>
                <a:tc hMerge="1"/>
                <a:tc hMerge="1"/>
                <a:tc hMerge="1"/>
                <a:tc hMerge="1"/>
                <a:tc hMerge="1"/>
                <a:tc hMerge="1"/>
              </a:tr>
              <a:tr h="560725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</a:rPr>
                        <a:t>PHYS 1101</a:t>
                      </a:r>
                      <a:endParaRPr sz="12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</a:rPr>
                        <a:t>PHYS 1102</a:t>
                      </a:r>
                      <a:endParaRPr sz="12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</a:rPr>
                        <a:t>PHYS 2201</a:t>
                      </a:r>
                      <a:endParaRPr sz="12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</a:rPr>
                        <a:t>PHYS 2202</a:t>
                      </a:r>
                      <a:endParaRPr sz="12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</a:rPr>
                        <a:t>PHYS 3301</a:t>
                      </a:r>
                      <a:endParaRPr sz="12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</a:rPr>
                        <a:t>PHYS 3302</a:t>
                      </a:r>
                      <a:endParaRPr sz="12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</a:rPr>
                        <a:t>PHYS 4401</a:t>
                      </a:r>
                      <a:endParaRPr sz="1200"/>
                    </a:p>
                  </a:txBody>
                  <a:tcPr marT="91425" marB="91425" marR="91425" marL="91425"/>
                </a:tc>
              </a:tr>
              <a:tr h="1030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</a:rPr>
                        <a:t>Apply Scientific Inquiry and Problem-Solving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I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R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R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M, A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699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Develop Laboratory and Technical Skills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I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I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R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M, A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699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699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0"/>
          <p:cNvSpPr txBox="1"/>
          <p:nvPr>
            <p:ph type="title"/>
          </p:nvPr>
        </p:nvSpPr>
        <p:spPr>
          <a:xfrm>
            <a:off x="838200" y="1143003"/>
            <a:ext cx="10515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Slab"/>
              <a:buNone/>
            </a:pPr>
            <a:r>
              <a:rPr lang="en-US"/>
              <a:t>Assessment in Practice</a:t>
            </a:r>
            <a:endParaRPr/>
          </a:p>
        </p:txBody>
      </p:sp>
      <p:sp>
        <p:nvSpPr>
          <p:cNvPr id="117" name="Google Shape;117;p10"/>
          <p:cNvSpPr txBox="1"/>
          <p:nvPr>
            <p:ph idx="1" type="body"/>
          </p:nvPr>
        </p:nvSpPr>
        <p:spPr>
          <a:xfrm>
            <a:off x="838200" y="1956257"/>
            <a:ext cx="10515600" cy="41832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508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rPr lang="en-US" sz="2800"/>
              <a:t>Step 3: Choose Your Meaningful Indicators</a:t>
            </a:r>
            <a:endParaRPr/>
          </a:p>
          <a:p>
            <a:pPr indent="-4064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/>
              <a:t>For each PLO, decide on the specific evidence you will collect. This is the most critical step in moving from discussion to data.</a:t>
            </a:r>
            <a:endParaRPr/>
          </a:p>
          <a:p>
            <a:pPr indent="-228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sz="800"/>
          </a:p>
          <a:p>
            <a:pPr indent="0" lvl="0" marL="5080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rPr b="1" lang="en-US">
                <a:solidFill>
                  <a:schemeClr val="accent6"/>
                </a:solidFill>
              </a:rPr>
              <a:t>Workshop: </a:t>
            </a:r>
            <a:endParaRPr/>
          </a:p>
          <a:p>
            <a:pPr indent="0" lvl="0" marL="5080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rPr lang="en-US">
                <a:solidFill>
                  <a:schemeClr val="accent6"/>
                </a:solidFill>
              </a:rPr>
              <a:t>Selecting and Designing Meaningful Assessment Measures</a:t>
            </a:r>
            <a:endParaRPr/>
          </a:p>
          <a:p>
            <a:pPr indent="-228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1"/>
          <p:cNvSpPr txBox="1"/>
          <p:nvPr>
            <p:ph type="title"/>
          </p:nvPr>
        </p:nvSpPr>
        <p:spPr>
          <a:xfrm>
            <a:off x="838200" y="1143003"/>
            <a:ext cx="10515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Slab"/>
              <a:buNone/>
            </a:pPr>
            <a:r>
              <a:rPr lang="en-US"/>
              <a:t>Assessment in Practice</a:t>
            </a:r>
            <a:endParaRPr/>
          </a:p>
        </p:txBody>
      </p:sp>
      <p:sp>
        <p:nvSpPr>
          <p:cNvPr id="123" name="Google Shape;123;p11"/>
          <p:cNvSpPr txBox="1"/>
          <p:nvPr>
            <p:ph idx="1" type="body"/>
          </p:nvPr>
        </p:nvSpPr>
        <p:spPr>
          <a:xfrm>
            <a:off x="838200" y="1956257"/>
            <a:ext cx="10515600" cy="41832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508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rPr lang="en-US" sz="2800"/>
              <a:t>Step 4: Gather and Analyze the Evidence</a:t>
            </a:r>
            <a:endParaRPr/>
          </a:p>
          <a:p>
            <a:pPr indent="-4064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/>
              <a:t>At the end of the semester or year, systematically collect the data from the indicators you chose.</a:t>
            </a:r>
            <a:endParaRPr/>
          </a:p>
          <a:p>
            <a:pPr indent="0" lvl="0" marL="508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sz="800"/>
          </a:p>
          <a:p>
            <a:pPr indent="0" lvl="0" marL="5080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rPr b="1" lang="en-US">
                <a:solidFill>
                  <a:schemeClr val="accent6"/>
                </a:solidFill>
              </a:rPr>
              <a:t>Workshops:</a:t>
            </a:r>
            <a:endParaRPr/>
          </a:p>
          <a:p>
            <a:pPr indent="0" lvl="0" marL="5080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rPr lang="en-US">
                <a:solidFill>
                  <a:schemeClr val="accent6"/>
                </a:solidFill>
              </a:rPr>
              <a:t>Using Assessment Results to Improve Programs</a:t>
            </a:r>
            <a:endParaRPr/>
          </a:p>
          <a:p>
            <a:pPr indent="0" lvl="0" marL="5080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rPr lang="en-US">
                <a:solidFill>
                  <a:schemeClr val="accent6"/>
                </a:solidFill>
              </a:rPr>
              <a:t>Equity-Minded Assessment (e.g., disaggregating data to uncover learning gaps, etc.)</a:t>
            </a:r>
            <a:endParaRPr/>
          </a:p>
          <a:p>
            <a:pPr indent="0" lvl="0" marL="508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2"/>
          <p:cNvSpPr txBox="1"/>
          <p:nvPr>
            <p:ph type="title"/>
          </p:nvPr>
        </p:nvSpPr>
        <p:spPr>
          <a:xfrm>
            <a:off x="838200" y="1143003"/>
            <a:ext cx="10515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Slab"/>
              <a:buNone/>
            </a:pPr>
            <a:r>
              <a:rPr lang="en-US"/>
              <a:t>Assessment in Practice</a:t>
            </a:r>
            <a:endParaRPr/>
          </a:p>
        </p:txBody>
      </p:sp>
      <p:sp>
        <p:nvSpPr>
          <p:cNvPr id="129" name="Google Shape;129;p12"/>
          <p:cNvSpPr txBox="1"/>
          <p:nvPr>
            <p:ph idx="1" type="body"/>
          </p:nvPr>
        </p:nvSpPr>
        <p:spPr>
          <a:xfrm>
            <a:off x="838200" y="1956257"/>
            <a:ext cx="10515600" cy="41832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508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rPr lang="en-US"/>
              <a:t>Step 5: Hold an Annual Meeting </a:t>
            </a:r>
            <a:endParaRPr/>
          </a:p>
          <a:p>
            <a:pPr indent="-4064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/>
              <a:t>Present the analyzed data to the faculty. Facilitate a discussion based on these questions: </a:t>
            </a:r>
            <a:endParaRPr/>
          </a:p>
          <a:p>
            <a:pPr indent="-381000" lvl="1" marL="91440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What do these results tell us about what our students are learning well? </a:t>
            </a:r>
            <a:endParaRPr/>
          </a:p>
          <a:p>
            <a:pPr indent="-381000" lvl="1" marL="91440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Where are the gaps in their learning? </a:t>
            </a:r>
            <a:endParaRPr/>
          </a:p>
          <a:p>
            <a:pPr indent="-381000" lvl="1" marL="91440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What specific, evidence-based changes can we make to our courses, assignments, or advising to improve these results?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8043eee86f_0_13"/>
          <p:cNvSpPr txBox="1"/>
          <p:nvPr>
            <p:ph idx="1" type="body"/>
          </p:nvPr>
        </p:nvSpPr>
        <p:spPr>
          <a:xfrm>
            <a:off x="838200" y="1956248"/>
            <a:ext cx="10561200" cy="1292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7000"/>
              <a:t>Questions?</a:t>
            </a:r>
            <a:endParaRPr b="1" sz="7000"/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7000"/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700"/>
              <a:t>Reminder: Academic Program Review: Annual (APR-A) report due Nov. 1 </a:t>
            </a:r>
            <a:endParaRPr b="1" sz="2700"/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3100"/>
              <a:t>Website: </a:t>
            </a:r>
            <a:r>
              <a:rPr b="1" lang="en-US" sz="3100" u="sng">
                <a:solidFill>
                  <a:schemeClr val="hlink"/>
                </a:solidFill>
                <a:hlinkClick r:id="rId3"/>
              </a:rPr>
              <a:t>Assessment and Academic Program Review</a:t>
            </a:r>
            <a:endParaRPr b="1" sz="3100"/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7000"/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7000"/>
              <a:t> </a:t>
            </a:r>
            <a:endParaRPr b="1" sz="7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g38aa25953a6_0_0"/>
          <p:cNvSpPr txBox="1"/>
          <p:nvPr>
            <p:ph type="title"/>
          </p:nvPr>
        </p:nvSpPr>
        <p:spPr>
          <a:xfrm>
            <a:off x="838200" y="1143003"/>
            <a:ext cx="10515600" cy="685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Today’s Themes</a:t>
            </a:r>
            <a:endParaRPr/>
          </a:p>
        </p:txBody>
      </p:sp>
      <p:sp>
        <p:nvSpPr>
          <p:cNvPr id="47" name="Google Shape;47;g38aa25953a6_0_0"/>
          <p:cNvSpPr txBox="1"/>
          <p:nvPr>
            <p:ph idx="1" type="body"/>
          </p:nvPr>
        </p:nvSpPr>
        <p:spPr>
          <a:xfrm>
            <a:off x="838200" y="1956257"/>
            <a:ext cx="10515600" cy="4183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4572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406400" lvl="0" marL="457200" rtl="0" algn="l">
              <a:spcBef>
                <a:spcPts val="1000"/>
              </a:spcBef>
              <a:spcAft>
                <a:spcPts val="0"/>
              </a:spcAft>
              <a:buSzPts val="2800"/>
              <a:buChar char="•"/>
            </a:pPr>
            <a:r>
              <a:rPr lang="en-US"/>
              <a:t>Assessment as conversation, not compliance</a:t>
            </a:r>
            <a:endParaRPr/>
          </a:p>
          <a:p>
            <a:pPr indent="-406400" lvl="0" marL="457200" rtl="0" algn="l">
              <a:spcBef>
                <a:spcPts val="1000"/>
              </a:spcBef>
              <a:spcAft>
                <a:spcPts val="0"/>
              </a:spcAft>
              <a:buSzPts val="2800"/>
              <a:buChar char="•"/>
            </a:pPr>
            <a:r>
              <a:rPr lang="en-US"/>
              <a:t>Clarify Program-Level Student Learning Outcomes</a:t>
            </a:r>
            <a:endParaRPr/>
          </a:p>
          <a:p>
            <a:pPr indent="-406400" lvl="0" marL="457200" rtl="0" algn="l">
              <a:spcBef>
                <a:spcPts val="1000"/>
              </a:spcBef>
              <a:spcAft>
                <a:spcPts val="0"/>
              </a:spcAft>
              <a:buSzPts val="2800"/>
              <a:buChar char="•"/>
            </a:pPr>
            <a:r>
              <a:rPr lang="en-US"/>
              <a:t>Identify how we will support the process</a:t>
            </a:r>
            <a:endParaRPr/>
          </a:p>
          <a:p>
            <a:pPr indent="-406400" lvl="0" marL="457200" rtl="0" algn="l">
              <a:spcBef>
                <a:spcPts val="1000"/>
              </a:spcBef>
              <a:spcAft>
                <a:spcPts val="1000"/>
              </a:spcAft>
              <a:buSzPts val="2800"/>
              <a:buChar char="•"/>
            </a:pPr>
            <a:r>
              <a:rPr lang="en-US"/>
              <a:t>Suggest a general approach to program review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"/>
          <p:cNvSpPr txBox="1"/>
          <p:nvPr>
            <p:ph type="title"/>
          </p:nvPr>
        </p:nvSpPr>
        <p:spPr>
          <a:xfrm>
            <a:off x="838200" y="1143003"/>
            <a:ext cx="10515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Slab"/>
              <a:buNone/>
            </a:pPr>
            <a:r>
              <a:rPr lang="en-US">
                <a:solidFill>
                  <a:srgbClr val="434343"/>
                </a:solidFill>
              </a:rPr>
              <a:t>The Big Questions</a:t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53" name="Google Shape;53;p2"/>
          <p:cNvSpPr txBox="1"/>
          <p:nvPr>
            <p:ph idx="1" type="body"/>
          </p:nvPr>
        </p:nvSpPr>
        <p:spPr>
          <a:xfrm>
            <a:off x="838200" y="1956257"/>
            <a:ext cx="10515600" cy="41832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3200"/>
          </a:p>
          <a:p>
            <a:pPr indent="-4064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3200"/>
              <a:t>What do we want our students to learn?</a:t>
            </a:r>
            <a:endParaRPr/>
          </a:p>
          <a:p>
            <a:pPr indent="-4064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3200"/>
              <a:t>How do we know if they are learning it?</a:t>
            </a:r>
            <a:endParaRPr/>
          </a:p>
          <a:p>
            <a:pPr indent="-4064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3200"/>
              <a:t>How can we help them learn better?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3"/>
          <p:cNvSpPr txBox="1"/>
          <p:nvPr>
            <p:ph type="title"/>
          </p:nvPr>
        </p:nvSpPr>
        <p:spPr>
          <a:xfrm>
            <a:off x="838200" y="1143003"/>
            <a:ext cx="10515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Slab"/>
              <a:buNone/>
            </a:pPr>
            <a:r>
              <a:rPr lang="en-US">
                <a:solidFill>
                  <a:srgbClr val="434343"/>
                </a:solidFill>
              </a:rPr>
              <a:t>Why This Matters</a:t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59" name="Google Shape;59;p3"/>
          <p:cNvSpPr txBox="1"/>
          <p:nvPr>
            <p:ph idx="1" type="body"/>
          </p:nvPr>
        </p:nvSpPr>
        <p:spPr>
          <a:xfrm>
            <a:off x="838200" y="1828800"/>
            <a:ext cx="10628700" cy="4395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064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000"/>
              <a:t>Our commitment to </a:t>
            </a:r>
            <a:r>
              <a:rPr b="1" lang="en-US" sz="2000" u="sng"/>
              <a:t>student success </a:t>
            </a:r>
            <a:r>
              <a:rPr lang="en-US" sz="2000"/>
              <a:t>is a core part of our mission and our accreditation with NWCCU. </a:t>
            </a:r>
            <a:endParaRPr/>
          </a:p>
          <a:p>
            <a:pPr indent="-381000" lvl="1" marL="91440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2400"/>
              <a:buChar char="•"/>
            </a:pPr>
            <a:r>
              <a:rPr lang="en-US" sz="1600"/>
              <a:t>Standard One: Programs are systematically assessed using </a:t>
            </a:r>
            <a:r>
              <a:rPr b="1" lang="en-US" sz="1600" u="sng"/>
              <a:t>meaningful indicators</a:t>
            </a:r>
            <a:r>
              <a:rPr b="1" lang="en-US" sz="1600"/>
              <a:t> </a:t>
            </a:r>
            <a:r>
              <a:rPr lang="en-US" sz="1600"/>
              <a:t>to assure currency, improve teaching and learning strategies, and achieve stated student learning outcomes for all students, including underrepresented students and first-generation college students</a:t>
            </a:r>
            <a:endParaRPr/>
          </a:p>
          <a:p>
            <a:pPr indent="-4064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000"/>
              <a:t>The process affirms the central role of faculty in designing curricula and improving our programs. </a:t>
            </a:r>
            <a:endParaRPr/>
          </a:p>
          <a:p>
            <a:pPr indent="-381000" lvl="1" marL="91440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2400"/>
              <a:buChar char="•"/>
            </a:pPr>
            <a:r>
              <a:rPr lang="en-US" sz="1600"/>
              <a:t>1.C.5: “The institution recognizes the central role of faculty to establish curricula, assess student learning, and improve instructional programs.”</a:t>
            </a:r>
            <a:endParaRPr/>
          </a:p>
          <a:p>
            <a:pPr indent="0" lvl="0" marL="508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sz="2000"/>
          </a:p>
          <a:p>
            <a:pPr indent="0" lvl="0" marL="508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rPr lang="en-US" sz="2000"/>
              <a:t>*Good assessment isn't about compliance; it's our practical method for using evidence to strengthen our programs and ensure they serve all students well.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4"/>
          <p:cNvSpPr txBox="1"/>
          <p:nvPr>
            <p:ph type="title"/>
          </p:nvPr>
        </p:nvSpPr>
        <p:spPr>
          <a:xfrm>
            <a:off x="838200" y="1143003"/>
            <a:ext cx="10515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Slab"/>
              <a:buNone/>
            </a:pPr>
            <a:r>
              <a:rPr lang="en-US">
                <a:solidFill>
                  <a:srgbClr val="434343"/>
                </a:solidFill>
              </a:rPr>
              <a:t>What “Success” Looks Like</a:t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65" name="Google Shape;65;p4"/>
          <p:cNvSpPr txBox="1"/>
          <p:nvPr>
            <p:ph idx="1" type="body"/>
          </p:nvPr>
        </p:nvSpPr>
        <p:spPr>
          <a:xfrm>
            <a:off x="838200" y="1956257"/>
            <a:ext cx="10515600" cy="41832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064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lang="en-US"/>
              <a:t>For Students: </a:t>
            </a:r>
            <a:r>
              <a:rPr lang="en-US"/>
              <a:t>A more coherent and effective learning experience.</a:t>
            </a:r>
            <a:endParaRPr/>
          </a:p>
          <a:p>
            <a:pPr indent="-4064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lang="en-US"/>
              <a:t>For Faculty: </a:t>
            </a:r>
            <a:r>
              <a:rPr lang="en-US"/>
              <a:t>Confidence in your program's quality and a clear plan for improvement.</a:t>
            </a:r>
            <a:endParaRPr/>
          </a:p>
          <a:p>
            <a:pPr indent="-4064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lang="en-US"/>
              <a:t>For the Program: </a:t>
            </a:r>
            <a:r>
              <a:rPr lang="en-US"/>
              <a:t>Strong evidence of program effectiveness for accreditation and recruitment.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5"/>
          <p:cNvSpPr txBox="1"/>
          <p:nvPr>
            <p:ph type="title"/>
          </p:nvPr>
        </p:nvSpPr>
        <p:spPr>
          <a:xfrm>
            <a:off x="838200" y="1143003"/>
            <a:ext cx="10515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Slab"/>
              <a:buNone/>
            </a:pPr>
            <a:r>
              <a:rPr lang="en-US">
                <a:solidFill>
                  <a:srgbClr val="434343"/>
                </a:solidFill>
              </a:rPr>
              <a:t>What Is a “Meaningful Indicator”?</a:t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71" name="Google Shape;71;p5"/>
          <p:cNvSpPr txBox="1"/>
          <p:nvPr>
            <p:ph idx="1" type="body"/>
          </p:nvPr>
        </p:nvSpPr>
        <p:spPr>
          <a:xfrm>
            <a:off x="838200" y="1956257"/>
            <a:ext cx="10515600" cy="418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064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000"/>
              <a:t>A </a:t>
            </a:r>
            <a:r>
              <a:rPr b="1" lang="en-US" sz="2000">
                <a:solidFill>
                  <a:schemeClr val="accent6"/>
                </a:solidFill>
              </a:rPr>
              <a:t>specific</a:t>
            </a:r>
            <a:r>
              <a:rPr lang="en-US" sz="2000">
                <a:solidFill>
                  <a:schemeClr val="accent6"/>
                </a:solidFill>
              </a:rPr>
              <a:t>, </a:t>
            </a:r>
            <a:r>
              <a:rPr b="1" lang="en-US" sz="2000">
                <a:solidFill>
                  <a:schemeClr val="accent6"/>
                </a:solidFill>
              </a:rPr>
              <a:t>observable</a:t>
            </a:r>
            <a:r>
              <a:rPr lang="en-US" sz="2000"/>
              <a:t>, and </a:t>
            </a:r>
            <a:r>
              <a:rPr b="1" lang="en-US" sz="2000">
                <a:solidFill>
                  <a:schemeClr val="accent6"/>
                </a:solidFill>
              </a:rPr>
              <a:t>measurable</a:t>
            </a:r>
            <a:r>
              <a:rPr lang="en-US" sz="2000"/>
              <a:t> piece of evidence that shows a student has achieved a learning outcome.</a:t>
            </a:r>
            <a:endParaRPr/>
          </a:p>
          <a:p>
            <a:pPr indent="-4064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000"/>
              <a:t>A good indicator is "meaningful" because it:</a:t>
            </a:r>
            <a:endParaRPr/>
          </a:p>
          <a:p>
            <a:pPr indent="-381000" lvl="1" marL="91440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2400"/>
              <a:buChar char="•"/>
            </a:pPr>
            <a:r>
              <a:rPr lang="en-US" sz="1600"/>
              <a:t>Directly Measures the Outcome: It's tightly linked to the specific skill you are assessing.</a:t>
            </a:r>
            <a:endParaRPr/>
          </a:p>
          <a:p>
            <a:pPr indent="-381000" lvl="1" marL="91440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2400"/>
              <a:buChar char="•"/>
            </a:pPr>
            <a:r>
              <a:rPr lang="en-US" sz="1600"/>
              <a:t>Provides Actionable Information: The results show where to make specific teaching improvements (if necessary.</a:t>
            </a:r>
            <a:endParaRPr/>
          </a:p>
          <a:p>
            <a:pPr indent="-381000" lvl="1" marL="91440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2400"/>
              <a:buChar char="•"/>
            </a:pPr>
            <a:r>
              <a:rPr lang="en-US" sz="1600"/>
              <a:t>Is Part of a System: It's used consistently to track progress over time.</a:t>
            </a:r>
            <a:endParaRPr/>
          </a:p>
          <a:p>
            <a:pPr indent="-228600" lvl="1" marL="91440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sz="1600"/>
          </a:p>
          <a:p>
            <a:pPr indent="0" lvl="0" marL="508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rPr lang="en-US" sz="2000"/>
              <a:t>Example: After revising an assignment, I have a general sense that ‘writing has improved.’  A meaningful indicator might be to use the average score on the "Argument" section of a research paper rubric in a capstone class.</a:t>
            </a:r>
            <a:endParaRPr sz="16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6"/>
          <p:cNvSpPr txBox="1"/>
          <p:nvPr>
            <p:ph type="title"/>
          </p:nvPr>
        </p:nvSpPr>
        <p:spPr>
          <a:xfrm>
            <a:off x="838200" y="1143003"/>
            <a:ext cx="10515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en-US">
                <a:solidFill>
                  <a:srgbClr val="434343"/>
                </a:solidFill>
              </a:rPr>
              <a:t>ISU’s Principles of Assessment</a:t>
            </a:r>
            <a:br>
              <a:rPr lang="en-US"/>
            </a:br>
            <a:endParaRPr/>
          </a:p>
        </p:txBody>
      </p:sp>
      <p:sp>
        <p:nvSpPr>
          <p:cNvPr id="78" name="Google Shape;78;p6"/>
          <p:cNvSpPr txBox="1"/>
          <p:nvPr>
            <p:ph idx="1" type="body"/>
          </p:nvPr>
        </p:nvSpPr>
        <p:spPr>
          <a:xfrm>
            <a:off x="838200" y="1956257"/>
            <a:ext cx="10515600" cy="418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6604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AutoNum type="arabicPeriod"/>
            </a:pPr>
            <a:r>
              <a:rPr b="1" lang="en-US" sz="2000"/>
              <a:t>Clarity</a:t>
            </a:r>
            <a:r>
              <a:rPr lang="en-US" sz="2000"/>
              <a:t>: </a:t>
            </a:r>
            <a:r>
              <a:rPr i="1" lang="en-US" sz="2000"/>
              <a:t>Student learning outcomes are clearly stated. </a:t>
            </a:r>
            <a:endParaRPr i="1" sz="2000"/>
          </a:p>
          <a:p>
            <a:pPr indent="-457200" lvl="0" marL="6604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AutoNum type="arabicPeriod"/>
            </a:pPr>
            <a:r>
              <a:rPr b="1" lang="en-US" sz="2000"/>
              <a:t>Faculty-driven design</a:t>
            </a:r>
            <a:r>
              <a:rPr lang="en-US" sz="2000"/>
              <a:t>: </a:t>
            </a:r>
            <a:r>
              <a:rPr i="1" lang="en-US" sz="2000"/>
              <a:t>The formulation and directions of student learning outcomes are designed and led by faculty members.</a:t>
            </a:r>
            <a:endParaRPr i="1" sz="2000"/>
          </a:p>
          <a:p>
            <a:pPr indent="-457200" lvl="0" marL="6604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AutoNum type="arabicPeriod"/>
            </a:pPr>
            <a:r>
              <a:rPr b="1" lang="en-US" sz="2000"/>
              <a:t>Equity and inclusion</a:t>
            </a:r>
            <a:r>
              <a:rPr lang="en-US" sz="2000"/>
              <a:t>: </a:t>
            </a:r>
            <a:r>
              <a:rPr i="1" lang="en-US" sz="2000"/>
              <a:t>Learning tasks are structured to ensure fairness and inclusivity for all students. </a:t>
            </a:r>
            <a:endParaRPr/>
          </a:p>
          <a:p>
            <a:pPr indent="-457200" lvl="0" marL="6604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AutoNum type="arabicPeriod"/>
            </a:pPr>
            <a:r>
              <a:rPr b="1" lang="en-US" sz="2000">
                <a:solidFill>
                  <a:schemeClr val="dk1"/>
                </a:solidFill>
              </a:rPr>
              <a:t>Continuous improvement</a:t>
            </a:r>
            <a:r>
              <a:rPr lang="en-US" sz="2000"/>
              <a:t>: </a:t>
            </a:r>
            <a:r>
              <a:rPr i="1" lang="en-US" sz="2000"/>
              <a:t>Results derived from student learning outcomes are used to improve student learning and enhance program quality.  </a:t>
            </a:r>
            <a:endParaRPr/>
          </a:p>
          <a:p>
            <a:pPr indent="-457200" lvl="0" marL="6604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600"/>
              <a:buFont typeface="Arial"/>
              <a:buAutoNum type="arabicPeriod"/>
            </a:pPr>
            <a:r>
              <a:rPr b="1" lang="en-US" sz="2000"/>
              <a:t>Stakeholder </a:t>
            </a:r>
            <a:r>
              <a:rPr b="1" lang="en-US" sz="2000"/>
              <a:t>involvement</a:t>
            </a:r>
            <a:r>
              <a:rPr lang="en-US" sz="2000"/>
              <a:t>: </a:t>
            </a:r>
            <a:r>
              <a:rPr i="1" lang="en-US" sz="2000"/>
              <a:t>Assessment practices and procedures are stakeholder-driven (administrators, faculty, students) to enhance student success.</a:t>
            </a:r>
            <a:endParaRPr i="1" sz="2000"/>
          </a:p>
        </p:txBody>
      </p:sp>
      <p:sp>
        <p:nvSpPr>
          <p:cNvPr id="79" name="Google Shape;79;p6"/>
          <p:cNvSpPr txBox="1"/>
          <p:nvPr/>
        </p:nvSpPr>
        <p:spPr>
          <a:xfrm>
            <a:off x="838200" y="5760267"/>
            <a:ext cx="40359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rmAutofit fontScale="55000" lnSpcReduction="20000"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r>
              <a:rPr b="0" i="0" lang="en-US" sz="1900" u="sng" cap="none" strike="noStrike">
                <a:solidFill>
                  <a:srgbClr val="B82600"/>
                </a:solidFill>
                <a:latin typeface="Roboto Slab"/>
                <a:ea typeface="Roboto Slab"/>
                <a:cs typeface="Roboto Slab"/>
                <a:sym typeface="Roboto Slab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https://www.isu.edu/assessment/</a:t>
            </a:r>
            <a:endParaRPr b="0" i="0" sz="1900" u="none" cap="none" strike="noStrike">
              <a:solidFill>
                <a:srgbClr val="B82600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7"/>
          <p:cNvSpPr txBox="1"/>
          <p:nvPr>
            <p:ph type="title"/>
          </p:nvPr>
        </p:nvSpPr>
        <p:spPr>
          <a:xfrm>
            <a:off x="838200" y="1143003"/>
            <a:ext cx="10515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Slab"/>
              <a:buNone/>
            </a:pPr>
            <a:r>
              <a:rPr lang="en-US">
                <a:solidFill>
                  <a:srgbClr val="434343"/>
                </a:solidFill>
              </a:rPr>
              <a:t>Our Commitment to Supporting You</a:t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85" name="Google Shape;85;p7"/>
          <p:cNvSpPr txBox="1"/>
          <p:nvPr>
            <p:ph idx="1" type="body"/>
          </p:nvPr>
        </p:nvSpPr>
        <p:spPr>
          <a:xfrm>
            <a:off x="838200" y="2312895"/>
            <a:ext cx="10515600" cy="37011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1" marL="91440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2400"/>
              <a:buChar char="•"/>
            </a:pPr>
            <a:r>
              <a:rPr b="1" lang="en-US"/>
              <a:t>We will streamline the process</a:t>
            </a:r>
            <a:r>
              <a:rPr lang="en-US"/>
              <a:t> by providing clear templates and useful examples for reporting. </a:t>
            </a:r>
            <a:endParaRPr/>
          </a:p>
          <a:p>
            <a:pPr indent="-381000" lvl="1" marL="9144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b="1" lang="en-US"/>
              <a:t>We will provide personalized help </a:t>
            </a:r>
            <a:r>
              <a:rPr lang="en-US"/>
              <a:t>through practical workshops and one-on-one consultations that are always available. </a:t>
            </a:r>
            <a:endParaRPr/>
          </a:p>
          <a:p>
            <a:pPr indent="-381000" lvl="1" marL="914400" rtl="0" algn="l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SzPts val="2400"/>
              <a:buChar char="•"/>
            </a:pPr>
            <a:r>
              <a:rPr b="1" lang="en-US"/>
              <a:t>We will listen and adapt </a:t>
            </a:r>
            <a:r>
              <a:rPr lang="en-US"/>
              <a:t>by actively gathering your feedback to make our support better. 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812ec33aa7_0_0"/>
          <p:cNvSpPr txBox="1"/>
          <p:nvPr>
            <p:ph type="title"/>
          </p:nvPr>
        </p:nvSpPr>
        <p:spPr>
          <a:xfrm>
            <a:off x="838200" y="1143003"/>
            <a:ext cx="10515600" cy="685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Program Level Assessment</a:t>
            </a:r>
            <a:endParaRPr/>
          </a:p>
        </p:txBody>
      </p:sp>
      <p:sp>
        <p:nvSpPr>
          <p:cNvPr id="92" name="Google Shape;92;g3812ec33aa7_0_0"/>
          <p:cNvSpPr txBox="1"/>
          <p:nvPr>
            <p:ph idx="1" type="body"/>
          </p:nvPr>
        </p:nvSpPr>
        <p:spPr>
          <a:xfrm>
            <a:off x="838200" y="1956257"/>
            <a:ext cx="10515600" cy="4183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06400" lvl="0" marL="457200" rtl="0" algn="l">
              <a:spcBef>
                <a:spcPts val="1000"/>
              </a:spcBef>
              <a:spcAft>
                <a:spcPts val="0"/>
              </a:spcAft>
              <a:buSzPts val="2800"/>
              <a:buChar char="•"/>
            </a:pPr>
            <a:r>
              <a:rPr lang="en-US"/>
              <a:t>Tessa Anderson, Assistant Lecturer, Psychology</a:t>
            </a:r>
            <a:endParaRPr/>
          </a:p>
          <a:p>
            <a:pPr indent="0" lvl="0" marL="4572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81000" lvl="1" marL="914400" rtl="0" algn="l">
              <a:spcBef>
                <a:spcPts val="600"/>
              </a:spcBef>
              <a:spcAft>
                <a:spcPts val="0"/>
              </a:spcAft>
              <a:buSzPts val="2400"/>
              <a:buChar char="•"/>
            </a:pPr>
            <a:r>
              <a:rPr lang="en-US" u="sng">
                <a:solidFill>
                  <a:schemeClr val="hlink"/>
                </a:solidFill>
                <a:hlinkClick r:id="rId3"/>
              </a:rPr>
              <a:t>2024 Mid-Cycle Self Evaluation Report, pp. 34-35</a:t>
            </a:r>
            <a:endParaRPr/>
          </a:p>
          <a:p>
            <a:pPr indent="0" lvl="0" marL="9144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81000" lvl="1" marL="914400" rtl="0" algn="l">
              <a:spcBef>
                <a:spcPts val="600"/>
              </a:spcBef>
              <a:spcAft>
                <a:spcPts val="0"/>
              </a:spcAft>
              <a:buSzPts val="2400"/>
              <a:buChar char="•"/>
            </a:pPr>
            <a:r>
              <a:rPr lang="en-US" u="sng">
                <a:solidFill>
                  <a:schemeClr val="hlink"/>
                </a:solidFill>
                <a:hlinkClick r:id="rId4"/>
              </a:rPr>
              <a:t>2023-2024 APR-A, Psychology BS, BA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Custom 1">
      <a:dk1>
        <a:srgbClr val="000000"/>
      </a:dk1>
      <a:lt1>
        <a:srgbClr val="FFFFFF"/>
      </a:lt1>
      <a:dk2>
        <a:srgbClr val="828282"/>
      </a:dk2>
      <a:lt2>
        <a:srgbClr val="E6E7E8"/>
      </a:lt2>
      <a:accent1>
        <a:srgbClr val="F37920"/>
      </a:accent1>
      <a:accent2>
        <a:srgbClr val="A7A7A7"/>
      </a:accent2>
      <a:accent3>
        <a:srgbClr val="A7A7A7"/>
      </a:accent3>
      <a:accent4>
        <a:srgbClr val="FFFFFF"/>
      </a:accent4>
      <a:accent5>
        <a:srgbClr val="F69240"/>
      </a:accent5>
      <a:accent6>
        <a:srgbClr val="F37920"/>
      </a:accent6>
      <a:hlink>
        <a:srgbClr val="F37920"/>
      </a:hlink>
      <a:folHlink>
        <a:srgbClr val="82828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Doug McGee</dc:creator>
</cp:coreProperties>
</file>